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259" r:id="rId4"/>
    <p:sldId id="262" r:id="rId5"/>
    <p:sldId id="260" r:id="rId6"/>
    <p:sldId id="261" r:id="rId7"/>
    <p:sldId id="263" r:id="rId8"/>
    <p:sldId id="264" r:id="rId9"/>
    <p:sldId id="265" r:id="rId10"/>
    <p:sldId id="266" r:id="rId11"/>
    <p:sldId id="267" r:id="rId12"/>
    <p:sldId id="268" r:id="rId13"/>
    <p:sldId id="335" r:id="rId14"/>
    <p:sldId id="338" r:id="rId15"/>
    <p:sldId id="336" r:id="rId16"/>
    <p:sldId id="339" r:id="rId17"/>
    <p:sldId id="340" r:id="rId18"/>
    <p:sldId id="341" r:id="rId19"/>
    <p:sldId id="343" r:id="rId20"/>
    <p:sldId id="342" r:id="rId21"/>
    <p:sldId id="344" r:id="rId22"/>
    <p:sldId id="346" r:id="rId23"/>
    <p:sldId id="347" r:id="rId24"/>
    <p:sldId id="345" r:id="rId25"/>
    <p:sldId id="348" r:id="rId26"/>
    <p:sldId id="350" r:id="rId27"/>
    <p:sldId id="349" r:id="rId28"/>
    <p:sldId id="351" r:id="rId29"/>
    <p:sldId id="352" r:id="rId30"/>
    <p:sldId id="353" r:id="rId31"/>
    <p:sldId id="354" r:id="rId32"/>
    <p:sldId id="355" r:id="rId33"/>
    <p:sldId id="356" r:id="rId34"/>
    <p:sldId id="357" r:id="rId35"/>
    <p:sldId id="358" r:id="rId36"/>
    <p:sldId id="359" r:id="rId37"/>
    <p:sldId id="360" r:id="rId38"/>
    <p:sldId id="361" r:id="rId39"/>
    <p:sldId id="362" r:id="rId40"/>
    <p:sldId id="298" r:id="rId41"/>
    <p:sldId id="299" r:id="rId42"/>
    <p:sldId id="300" r:id="rId4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9FE3"/>
    <a:srgbClr val="DA6B6B"/>
    <a:srgbClr val="FF0000"/>
    <a:srgbClr val="6E84CB"/>
    <a:srgbClr val="CA830B"/>
    <a:srgbClr val="00A6F6"/>
    <a:srgbClr val="8C170D"/>
    <a:srgbClr val="AA5641"/>
    <a:srgbClr val="AE5816"/>
    <a:srgbClr val="BE02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798" autoAdjust="0"/>
  </p:normalViewPr>
  <p:slideViewPr>
    <p:cSldViewPr snapToGrid="0">
      <p:cViewPr varScale="1">
        <p:scale>
          <a:sx n="79" d="100"/>
          <a:sy n="79" d="100"/>
        </p:scale>
        <p:origin x="70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5897E5-8A99-4A4E-A796-75C752A00B3A}" type="datetimeFigureOut">
              <a:rPr lang="zh-CN" altLang="en-US" smtClean="0"/>
              <a:t>2022/9/3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2D501-C89E-4225-B675-4D1D49228226}" type="slidenum">
              <a:rPr lang="zh-CN" altLang="en-US" smtClean="0"/>
              <a:t>‹#›</a:t>
            </a:fld>
            <a:endParaRPr lang="zh-CN" altLang="en-US"/>
          </a:p>
        </p:txBody>
      </p:sp>
    </p:spTree>
    <p:extLst>
      <p:ext uri="{BB962C8B-B14F-4D97-AF65-F5344CB8AC3E}">
        <p14:creationId xmlns:p14="http://schemas.microsoft.com/office/powerpoint/2010/main" val="3523940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大家下午好</a:t>
            </a:r>
            <a:endParaRPr lang="en-US" altLang="zh-CN"/>
          </a:p>
          <a:p>
            <a:r>
              <a:rPr lang="zh-CN" altLang="en-US"/>
              <a:t>我报告的题目是 </a:t>
            </a:r>
            <a:r>
              <a:rPr lang="en-US" altLang="zh-CN"/>
              <a:t>【click】</a:t>
            </a:r>
          </a:p>
          <a:p>
            <a:r>
              <a:rPr lang="zh-CN" altLang="en-US"/>
              <a:t>通过基于面积的层次配对实现稳定和均衡的时序矩形树图</a:t>
            </a:r>
          </a:p>
        </p:txBody>
      </p:sp>
      <p:sp>
        <p:nvSpPr>
          <p:cNvPr id="4" name="灯片编号占位符 3"/>
          <p:cNvSpPr>
            <a:spLocks noGrp="1"/>
          </p:cNvSpPr>
          <p:nvPr>
            <p:ph type="sldNum" sz="quarter" idx="5"/>
          </p:nvPr>
        </p:nvSpPr>
        <p:spPr/>
        <p:txBody>
          <a:bodyPr/>
          <a:lstStyle/>
          <a:p>
            <a:fld id="{D7A2D501-C89E-4225-B675-4D1D49228226}" type="slidenum">
              <a:rPr lang="zh-CN" altLang="en-US" smtClean="0"/>
              <a:t>1</a:t>
            </a:fld>
            <a:endParaRPr lang="zh-CN" altLang="en-US"/>
          </a:p>
        </p:txBody>
      </p:sp>
    </p:spTree>
    <p:extLst>
      <p:ext uri="{BB962C8B-B14F-4D97-AF65-F5344CB8AC3E}">
        <p14:creationId xmlns:p14="http://schemas.microsoft.com/office/powerpoint/2010/main" val="4169090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baseline="0"/>
              <a:t>Approximation</a:t>
            </a:r>
            <a:r>
              <a:rPr lang="zh-CN" altLang="en-US" baseline="0"/>
              <a:t>，提出了一种经过数学证明可以满足一个视觉质量下限的方法。在实际使用中视觉质量往往很好，但稳定性同样较差。</a:t>
            </a:r>
            <a:endParaRPr lang="en-US" altLang="zh-CN" baseline="0" dirty="0"/>
          </a:p>
        </p:txBody>
      </p:sp>
    </p:spTree>
    <p:extLst>
      <p:ext uri="{BB962C8B-B14F-4D97-AF65-F5344CB8AC3E}">
        <p14:creationId xmlns:p14="http://schemas.microsoft.com/office/powerpoint/2010/main" val="3996923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baseline="0"/>
              <a:t>然后是一类方法，</a:t>
            </a:r>
            <a:r>
              <a:rPr lang="en-US" altLang="zh-CN" baseline="0"/>
              <a:t>ordered treemaps</a:t>
            </a:r>
            <a:r>
              <a:rPr lang="zh-CN" altLang="en-US" baseline="0"/>
              <a:t>，为了在兼顾视觉质量的同时提高稳定性，这类方法将输入的数据进行定序操作，保持布局中输入节点的顺序。</a:t>
            </a:r>
            <a:endParaRPr lang="en-US" altLang="zh-CN" baseline="0"/>
          </a:p>
        </p:txBody>
      </p:sp>
    </p:spTree>
    <p:extLst>
      <p:ext uri="{BB962C8B-B14F-4D97-AF65-F5344CB8AC3E}">
        <p14:creationId xmlns:p14="http://schemas.microsoft.com/office/powerpoint/2010/main" val="1940745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baseline="0"/>
              <a:t>然后是比较新的方法，</a:t>
            </a:r>
            <a:r>
              <a:rPr lang="en-US" altLang="zh-CN" baseline="0"/>
              <a:t>Local Moves</a:t>
            </a:r>
            <a:r>
              <a:rPr lang="zh-CN" altLang="en-US" baseline="0"/>
              <a:t>和</a:t>
            </a:r>
            <a:r>
              <a:rPr lang="en-US" altLang="zh-CN" baseline="0"/>
              <a:t>GIT 【click】</a:t>
            </a:r>
          </a:p>
          <a:p>
            <a:r>
              <a:rPr lang="zh-CN" altLang="en-US" baseline="0"/>
              <a:t>这类方法的核心思想是利用前一帧的布局来计算下一帧的布局</a:t>
            </a:r>
            <a:r>
              <a:rPr lang="en-US" altLang="zh-CN" baseline="0"/>
              <a:t>【click】</a:t>
            </a:r>
          </a:p>
          <a:p>
            <a:r>
              <a:rPr lang="zh-CN" altLang="en-US" baseline="0"/>
              <a:t>先利用其他的布局方法计算一个初始布局，通常使用具有较高的视觉质量的</a:t>
            </a:r>
            <a:r>
              <a:rPr lang="en-US" altLang="zh-CN" baseline="0"/>
              <a:t>Squarified</a:t>
            </a:r>
            <a:r>
              <a:rPr lang="zh-CN" altLang="en-US" baseline="0"/>
              <a:t>或</a:t>
            </a:r>
            <a:r>
              <a:rPr lang="en-US" altLang="zh-CN" baseline="0"/>
              <a:t>Approxiation【click】</a:t>
            </a:r>
            <a:r>
              <a:rPr lang="zh-CN" altLang="en-US" baseline="0"/>
              <a:t>* </a:t>
            </a:r>
            <a:r>
              <a:rPr lang="en-US" altLang="zh-CN" baseline="0"/>
              <a:t>3</a:t>
            </a:r>
          </a:p>
          <a:p>
            <a:r>
              <a:rPr lang="zh-CN" altLang="en-US" baseline="0"/>
              <a:t>然后利用初始布局计算下一帧的布局，依次进行。</a:t>
            </a:r>
            <a:endParaRPr lang="en-US" altLang="zh-CN" baseline="0"/>
          </a:p>
          <a:p>
            <a:r>
              <a:rPr lang="zh-CN" altLang="en-US" baseline="0"/>
              <a:t>相比于</a:t>
            </a:r>
            <a:r>
              <a:rPr lang="en-US" altLang="zh-CN" baseline="0"/>
              <a:t>ordered treemaps </a:t>
            </a:r>
            <a:r>
              <a:rPr lang="zh-CN" altLang="en-US" baseline="0"/>
              <a:t>这类方法达到了较高的稳定性，但是缺点是初始布局可能不能适应后续的数据，会导致视觉质量在后续的时间变差。并且这类方法尤其是</a:t>
            </a:r>
            <a:r>
              <a:rPr lang="en-US" altLang="zh-CN" baseline="0"/>
              <a:t>local moves</a:t>
            </a:r>
            <a:r>
              <a:rPr lang="zh-CN" altLang="en-US" baseline="0"/>
              <a:t>计算较为复杂，计算复杂度较高。</a:t>
            </a:r>
            <a:endParaRPr lang="en-US" altLang="zh-CN" baseline="0"/>
          </a:p>
          <a:p>
            <a:endParaRPr lang="en-US" altLang="zh-CN" baseline="0"/>
          </a:p>
          <a:p>
            <a:r>
              <a:rPr lang="en-US" altLang="zh-CN" baseline="0"/>
              <a:t>\\Local Moves</a:t>
            </a:r>
            <a:r>
              <a:rPr lang="zh-CN" altLang="en-US" baseline="0"/>
              <a:t>是采用局部移动调整布局，</a:t>
            </a:r>
            <a:r>
              <a:rPr lang="en-US" altLang="zh-CN" baseline="0"/>
              <a:t>GIT</a:t>
            </a:r>
            <a:r>
              <a:rPr lang="zh-CN" altLang="en-US" baseline="0"/>
              <a:t>通过构建和增删布局树的方式计算下一帧布局</a:t>
            </a:r>
            <a:r>
              <a:rPr lang="en-US" altLang="zh-CN" baseline="0"/>
              <a:t>【click】</a:t>
            </a:r>
          </a:p>
        </p:txBody>
      </p:sp>
    </p:spTree>
    <p:extLst>
      <p:ext uri="{BB962C8B-B14F-4D97-AF65-F5344CB8AC3E}">
        <p14:creationId xmlns:p14="http://schemas.microsoft.com/office/powerpoint/2010/main" val="3161227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根据</a:t>
            </a:r>
            <a:r>
              <a:rPr lang="en-US" altLang="zh-CN"/>
              <a:t>treemap</a:t>
            </a:r>
            <a:r>
              <a:rPr lang="zh-CN" altLang="en-US"/>
              <a:t>的设计准则和之前的工作的特点</a:t>
            </a:r>
            <a:endParaRPr lang="en-US" altLang="zh-CN"/>
          </a:p>
          <a:p>
            <a:r>
              <a:rPr lang="zh-CN" altLang="en-US"/>
              <a:t>我们提出了以下设计目标</a:t>
            </a:r>
            <a:endParaRPr lang="en-US" altLang="zh-CN"/>
          </a:p>
          <a:p>
            <a:r>
              <a:rPr lang="zh-CN" altLang="en-US"/>
              <a:t>一是在整个时间序列上达到较高的视觉质量</a:t>
            </a:r>
            <a:endParaRPr lang="en-US" altLang="zh-CN"/>
          </a:p>
          <a:p>
            <a:r>
              <a:rPr lang="zh-CN" altLang="en-US"/>
              <a:t>二是保持稳定</a:t>
            </a:r>
            <a:endParaRPr lang="en-US" altLang="zh-CN"/>
          </a:p>
          <a:p>
            <a:r>
              <a:rPr lang="zh-CN" altLang="en-US"/>
              <a:t>三是有较高的计算速度</a:t>
            </a:r>
            <a:endParaRPr lang="en-US" altLang="zh-CN"/>
          </a:p>
          <a:p>
            <a:endParaRPr lang="en-US" altLang="zh-CN" dirty="0"/>
          </a:p>
        </p:txBody>
      </p:sp>
    </p:spTree>
    <p:extLst>
      <p:ext uri="{BB962C8B-B14F-4D97-AF65-F5344CB8AC3E}">
        <p14:creationId xmlns:p14="http://schemas.microsoft.com/office/powerpoint/2010/main" val="734234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要达成以上的目标，主要的挑战是视觉质量和稳定性之间的矛盾 </a:t>
            </a:r>
            <a:r>
              <a:rPr lang="en-US" altLang="zh-CN"/>
              <a:t>【click】</a:t>
            </a:r>
          </a:p>
          <a:p>
            <a:endParaRPr lang="en-US" altLang="zh-CN"/>
          </a:p>
          <a:p>
            <a:r>
              <a:rPr lang="zh-CN" altLang="en-US"/>
              <a:t>以</a:t>
            </a:r>
            <a:r>
              <a:rPr lang="en-US" altLang="zh-CN"/>
              <a:t>Local Moves</a:t>
            </a:r>
            <a:r>
              <a:rPr lang="zh-CN" altLang="en-US"/>
              <a:t>为例，如果使用较少的局部移动，就能基本保持稳定，但是视觉质量会随着数据变化而降低 </a:t>
            </a:r>
            <a:r>
              <a:rPr lang="en-US" altLang="zh-CN"/>
              <a:t>【click】</a:t>
            </a:r>
          </a:p>
          <a:p>
            <a:endParaRPr lang="en-US" altLang="zh-CN"/>
          </a:p>
          <a:p>
            <a:r>
              <a:rPr lang="zh-CN" altLang="en-US"/>
              <a:t>如果使用大量的局部移动，视觉质量可以得到提高，但是稳定性会变差，同时计算时间也会增加很大</a:t>
            </a:r>
            <a:endParaRPr lang="en-US" altLang="zh-CN"/>
          </a:p>
          <a:p>
            <a:endParaRPr lang="en-US" altLang="zh-CN" dirty="0"/>
          </a:p>
        </p:txBody>
      </p:sp>
    </p:spTree>
    <p:extLst>
      <p:ext uri="{BB962C8B-B14F-4D97-AF65-F5344CB8AC3E}">
        <p14:creationId xmlns:p14="http://schemas.microsoft.com/office/powerpoint/2010/main" val="215390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b="0"/>
              <a:t>我们设计了以下的方法</a:t>
            </a:r>
            <a:endParaRPr lang="zh-CN" altLang="en-US" b="0" dirty="0"/>
          </a:p>
        </p:txBody>
      </p:sp>
    </p:spTree>
    <p:extLst>
      <p:ext uri="{BB962C8B-B14F-4D97-AF65-F5344CB8AC3E}">
        <p14:creationId xmlns:p14="http://schemas.microsoft.com/office/powerpoint/2010/main" val="2377191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这是我们的方法的一个概览。注意在这里我们仅讨论单层数据作为输入数据的情况，多层数据会在之后讨论。</a:t>
            </a:r>
            <a:endParaRPr lang="en-US" altLang="zh-CN"/>
          </a:p>
          <a:p>
            <a:endParaRPr lang="en-US" altLang="zh-CN"/>
          </a:p>
          <a:p>
            <a:r>
              <a:rPr lang="zh-CN" altLang="en-US"/>
              <a:t>输入数据被打包配对成一棵二叉树，然后再产生对应</a:t>
            </a:r>
            <a:r>
              <a:rPr lang="en-US" altLang="zh-CN"/>
              <a:t>treemap</a:t>
            </a:r>
            <a:r>
              <a:rPr lang="zh-CN" altLang="en-US"/>
              <a:t>布局的布局树，</a:t>
            </a:r>
            <a:r>
              <a:rPr lang="en-US" altLang="zh-CN"/>
              <a:t>【click】</a:t>
            </a:r>
            <a:endParaRPr lang="en-US" altLang="zh-CN" dirty="0"/>
          </a:p>
        </p:txBody>
      </p:sp>
    </p:spTree>
    <p:extLst>
      <p:ext uri="{BB962C8B-B14F-4D97-AF65-F5344CB8AC3E}">
        <p14:creationId xmlns:p14="http://schemas.microsoft.com/office/powerpoint/2010/main" val="2481076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最后根据布局树和输入数据生产最终的矩形树图</a:t>
            </a:r>
            <a:endParaRPr lang="en-US" altLang="zh-CN" dirty="0"/>
          </a:p>
        </p:txBody>
      </p:sp>
    </p:spTree>
    <p:extLst>
      <p:ext uri="{BB962C8B-B14F-4D97-AF65-F5344CB8AC3E}">
        <p14:creationId xmlns:p14="http://schemas.microsoft.com/office/powerpoint/2010/main" val="852973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b="0" dirty="0"/>
          </a:p>
        </p:txBody>
      </p:sp>
    </p:spTree>
    <p:extLst>
      <p:ext uri="{BB962C8B-B14F-4D97-AF65-F5344CB8AC3E}">
        <p14:creationId xmlns:p14="http://schemas.microsoft.com/office/powerpoint/2010/main" val="194827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首先我们来看如何选择配对的节点 </a:t>
            </a:r>
            <a:r>
              <a:rPr lang="en-US" altLang="zh-CN"/>
              <a:t>【click】</a:t>
            </a:r>
          </a:p>
          <a:p>
            <a:r>
              <a:rPr lang="zh-CN" altLang="en-US"/>
              <a:t>观察这些数据，可以发现</a:t>
            </a:r>
            <a:r>
              <a:rPr lang="en-US" altLang="zh-CN"/>
              <a:t>Alice</a:t>
            </a:r>
            <a:r>
              <a:rPr lang="zh-CN" altLang="en-US"/>
              <a:t>和</a:t>
            </a:r>
            <a:r>
              <a:rPr lang="en-US" altLang="zh-CN"/>
              <a:t>Bob</a:t>
            </a:r>
            <a:r>
              <a:rPr lang="zh-CN" altLang="en-US"/>
              <a:t>有互补的变化趋势</a:t>
            </a:r>
            <a:r>
              <a:rPr lang="en-US" altLang="zh-CN"/>
              <a:t>【click】</a:t>
            </a:r>
          </a:p>
          <a:p>
            <a:r>
              <a:rPr lang="zh-CN" altLang="en-US"/>
              <a:t>那么如图</a:t>
            </a:r>
            <a:r>
              <a:rPr lang="en-US" altLang="zh-CN"/>
              <a:t>c</a:t>
            </a:r>
            <a:r>
              <a:rPr lang="zh-CN" altLang="en-US"/>
              <a:t>所示，把这两个节点配对在一起，就可以把它们的变化限制在一个局部区域，从而提高稳定性</a:t>
            </a:r>
            <a:r>
              <a:rPr lang="en-US" altLang="zh-CN"/>
              <a:t>【click】</a:t>
            </a:r>
          </a:p>
          <a:p>
            <a:r>
              <a:rPr lang="zh-CN" altLang="en-US"/>
              <a:t>但是我们来看图</a:t>
            </a:r>
            <a:r>
              <a:rPr lang="en-US" altLang="zh-CN"/>
              <a:t>d</a:t>
            </a:r>
            <a:r>
              <a:rPr lang="zh-CN" altLang="en-US"/>
              <a:t>，虽然两个节点也有互补的趋势，但是它们权重差距比较大，所以配对产生的矩形视觉质量较差</a:t>
            </a:r>
            <a:r>
              <a:rPr lang="en-US" altLang="zh-CN"/>
              <a:t>【click】</a:t>
            </a:r>
            <a:endParaRPr lang="en-US" altLang="zh-CN" dirty="0"/>
          </a:p>
        </p:txBody>
      </p:sp>
    </p:spTree>
    <p:extLst>
      <p:ext uri="{BB962C8B-B14F-4D97-AF65-F5344CB8AC3E}">
        <p14:creationId xmlns:p14="http://schemas.microsoft.com/office/powerpoint/2010/main" val="2514201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b="0"/>
              <a:t>这是我报告的提纲</a:t>
            </a:r>
            <a:endParaRPr lang="zh-CN" altLang="en-US" b="0" dirty="0"/>
          </a:p>
        </p:txBody>
      </p:sp>
    </p:spTree>
    <p:extLst>
      <p:ext uri="{BB962C8B-B14F-4D97-AF65-F5344CB8AC3E}">
        <p14:creationId xmlns:p14="http://schemas.microsoft.com/office/powerpoint/2010/main" val="2037373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给定两个节点</a:t>
            </a:r>
            <a:r>
              <a:rPr lang="en-US" altLang="zh-CN"/>
              <a:t>i</a:t>
            </a:r>
            <a:r>
              <a:rPr lang="zh-CN" altLang="en-US"/>
              <a:t>，</a:t>
            </a:r>
            <a:r>
              <a:rPr lang="en-US" altLang="zh-CN"/>
              <a:t>j</a:t>
            </a:r>
          </a:p>
          <a:p>
            <a:r>
              <a:rPr lang="en-US" altLang="zh-CN"/>
              <a:t>【click】</a:t>
            </a:r>
            <a:r>
              <a:rPr lang="zh-CN" altLang="en-US"/>
              <a:t>我们首先定义它们的互补程度，互补程度越高，越有利于布局稳定</a:t>
            </a:r>
            <a:endParaRPr lang="en-US" altLang="zh-CN"/>
          </a:p>
          <a:p>
            <a:r>
              <a:rPr lang="en-US" altLang="zh-CN"/>
              <a:t>【click】</a:t>
            </a:r>
            <a:r>
              <a:rPr lang="zh-CN" altLang="en-US"/>
              <a:t>然后我们定义它们的面积差异度，面积差异越小，形成的矩形视觉质量越好</a:t>
            </a:r>
            <a:endParaRPr lang="en-US" altLang="zh-CN"/>
          </a:p>
          <a:p>
            <a:r>
              <a:rPr lang="en-US" altLang="zh-CN"/>
              <a:t>【click】</a:t>
            </a:r>
            <a:r>
              <a:rPr lang="zh-CN" altLang="en-US"/>
              <a:t>最后，把这两项加起来，用一个系数</a:t>
            </a:r>
            <a:r>
              <a:rPr lang="en-US" altLang="zh-CN"/>
              <a:t>omega</a:t>
            </a:r>
            <a:r>
              <a:rPr lang="zh-CN" altLang="en-US"/>
              <a:t>来调节它们的权重，我们将默认值设为</a:t>
            </a:r>
            <a:r>
              <a:rPr lang="en-US" altLang="zh-CN"/>
              <a:t>0.5</a:t>
            </a:r>
            <a:r>
              <a:rPr lang="zh-CN" altLang="en-US"/>
              <a:t>，在实际使用中，一般不需要调节这一参数。</a:t>
            </a:r>
            <a:endParaRPr lang="en-US" altLang="zh-CN" dirty="0"/>
          </a:p>
        </p:txBody>
      </p:sp>
    </p:spTree>
    <p:extLst>
      <p:ext uri="{BB962C8B-B14F-4D97-AF65-F5344CB8AC3E}">
        <p14:creationId xmlns:p14="http://schemas.microsoft.com/office/powerpoint/2010/main" val="1022636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在计算每两个节点之间的</a:t>
            </a:r>
            <a:r>
              <a:rPr lang="en-US" altLang="zh-CN"/>
              <a:t>pairing cost</a:t>
            </a:r>
            <a:r>
              <a:rPr lang="zh-CN" altLang="en-US"/>
              <a:t>之后</a:t>
            </a:r>
            <a:endParaRPr lang="en-US" altLang="zh-CN"/>
          </a:p>
          <a:p>
            <a:r>
              <a:rPr lang="en-US" altLang="zh-CN"/>
              <a:t>【click】</a:t>
            </a:r>
            <a:r>
              <a:rPr lang="zh-CN" altLang="en-US"/>
              <a:t>可以使用层次聚类方法生成配对树，但这样做计算复杂度很高</a:t>
            </a:r>
            <a:endParaRPr lang="en-US" altLang="zh-CN"/>
          </a:p>
          <a:p>
            <a:r>
              <a:rPr lang="en-US" altLang="zh-CN"/>
              <a:t>【click】</a:t>
            </a:r>
            <a:r>
              <a:rPr lang="zh-CN" altLang="en-US"/>
              <a:t>我们采用定制化的配对策略，在每轮迭代过程中配对所有剩余的节点，并根据</a:t>
            </a:r>
            <a:r>
              <a:rPr lang="en-US" altLang="zh-CN"/>
              <a:t>Approxiamtion</a:t>
            </a:r>
            <a:r>
              <a:rPr lang="zh-CN" altLang="en-US"/>
              <a:t>中提出的优化视觉质量的思想，让权重大于总权重</a:t>
            </a:r>
            <a:r>
              <a:rPr lang="en-US" altLang="zh-CN"/>
              <a:t>1/3</a:t>
            </a:r>
            <a:r>
              <a:rPr lang="zh-CN" altLang="en-US"/>
              <a:t>的超级节点最后再参与配对。这样可以提高运行速度，并避免过深的层级。</a:t>
            </a:r>
            <a:endParaRPr lang="en-US" altLang="zh-CN" dirty="0"/>
          </a:p>
        </p:txBody>
      </p:sp>
    </p:spTree>
    <p:extLst>
      <p:ext uri="{BB962C8B-B14F-4D97-AF65-F5344CB8AC3E}">
        <p14:creationId xmlns:p14="http://schemas.microsoft.com/office/powerpoint/2010/main" val="197499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以上讨论的是单层数据的配对过程，</a:t>
            </a:r>
            <a:r>
              <a:rPr lang="en-US" altLang="zh-CN"/>
              <a:t>【click】</a:t>
            </a:r>
            <a:r>
              <a:rPr lang="zh-CN" altLang="en-US"/>
              <a:t>，多层数据可以通过从上而下的迭代进行单层数据的配对过程来实现配对</a:t>
            </a:r>
            <a:endParaRPr lang="en-US" altLang="zh-CN"/>
          </a:p>
          <a:p>
            <a:r>
              <a:rPr lang="en-US" altLang="zh-CN"/>
              <a:t>【click】</a:t>
            </a:r>
            <a:r>
              <a:rPr lang="zh-CN" altLang="en-US"/>
              <a:t>最终都生成一棵配对树。</a:t>
            </a:r>
            <a:endParaRPr lang="en-US" altLang="zh-CN" dirty="0"/>
          </a:p>
        </p:txBody>
      </p:sp>
    </p:spTree>
    <p:extLst>
      <p:ext uri="{BB962C8B-B14F-4D97-AF65-F5344CB8AC3E}">
        <p14:creationId xmlns:p14="http://schemas.microsoft.com/office/powerpoint/2010/main" val="2069586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b="0" dirty="0"/>
          </a:p>
        </p:txBody>
      </p:sp>
    </p:spTree>
    <p:extLst>
      <p:ext uri="{BB962C8B-B14F-4D97-AF65-F5344CB8AC3E}">
        <p14:creationId xmlns:p14="http://schemas.microsoft.com/office/powerpoint/2010/main" val="667834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a:t>Treemap</a:t>
            </a:r>
            <a:r>
              <a:rPr lang="zh-CN" altLang="en-US"/>
              <a:t>的布局可以和一棵二叉树对应起来</a:t>
            </a:r>
            <a:endParaRPr lang="en-US" altLang="zh-CN"/>
          </a:p>
          <a:p>
            <a:r>
              <a:rPr lang="zh-CN" altLang="en-US"/>
              <a:t>二叉树上的每个内部节点分配一个分割方向，就形成了一棵全局布局树。</a:t>
            </a:r>
            <a:endParaRPr lang="en-US" altLang="zh-CN"/>
          </a:p>
        </p:txBody>
      </p:sp>
    </p:spTree>
    <p:extLst>
      <p:ext uri="{BB962C8B-B14F-4D97-AF65-F5344CB8AC3E}">
        <p14:creationId xmlns:p14="http://schemas.microsoft.com/office/powerpoint/2010/main" val="3646218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最后，根据全局布局树确定的分割方向，和每帧的数据数值，我们计算出最终的布局。</a:t>
            </a:r>
            <a:endParaRPr lang="en-US" altLang="zh-CN" dirty="0"/>
          </a:p>
        </p:txBody>
      </p:sp>
    </p:spTree>
    <p:extLst>
      <p:ext uri="{BB962C8B-B14F-4D97-AF65-F5344CB8AC3E}">
        <p14:creationId xmlns:p14="http://schemas.microsoft.com/office/powerpoint/2010/main" val="397473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我们的方法支持叶节点的翻转来进一步提高视觉质量</a:t>
            </a:r>
            <a:endParaRPr lang="en-US" altLang="zh-CN"/>
          </a:p>
          <a:p>
            <a:r>
              <a:rPr lang="en-US" altLang="zh-CN"/>
              <a:t>【click】</a:t>
            </a:r>
            <a:r>
              <a:rPr lang="zh-CN" altLang="en-US"/>
              <a:t>在全局布局树中，我们可以通过将权重置零的方式处理插入删除的节点</a:t>
            </a:r>
            <a:endParaRPr lang="en-US" altLang="zh-CN"/>
          </a:p>
          <a:p>
            <a:r>
              <a:rPr lang="zh-CN" altLang="en-US"/>
              <a:t>当发生数据的删除再插入时，这种处理方式可以获得更好的稳定性</a:t>
            </a:r>
            <a:endParaRPr lang="en-US" altLang="zh-CN" dirty="0"/>
          </a:p>
        </p:txBody>
      </p:sp>
    </p:spTree>
    <p:extLst>
      <p:ext uri="{BB962C8B-B14F-4D97-AF65-F5344CB8AC3E}">
        <p14:creationId xmlns:p14="http://schemas.microsoft.com/office/powerpoint/2010/main" val="3867852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b="0"/>
              <a:t>我们可以利用布局树实现一些有用的交互</a:t>
            </a:r>
            <a:endParaRPr lang="zh-CN" altLang="en-US" b="0" dirty="0"/>
          </a:p>
        </p:txBody>
      </p:sp>
    </p:spTree>
    <p:extLst>
      <p:ext uri="{BB962C8B-B14F-4D97-AF65-F5344CB8AC3E}">
        <p14:creationId xmlns:p14="http://schemas.microsoft.com/office/powerpoint/2010/main" val="1042331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有时候，用户需要比较两个节点的大小。</a:t>
            </a:r>
            <a:r>
              <a:rPr lang="en-US" altLang="zh-CN"/>
              <a:t>【click】</a:t>
            </a:r>
            <a:r>
              <a:rPr lang="zh-CN" altLang="en-US"/>
              <a:t>这时候把这两个节点放到一起会更有利于比较（</a:t>
            </a:r>
            <a:r>
              <a:rPr lang="en-US" altLang="zh-CN"/>
              <a:t>visual channel </a:t>
            </a:r>
            <a:r>
              <a:rPr lang="zh-CN" altLang="en-US"/>
              <a:t>的排名，</a:t>
            </a:r>
            <a:r>
              <a:rPr lang="en-US" altLang="zh-CN"/>
              <a:t>length</a:t>
            </a:r>
            <a:r>
              <a:rPr lang="zh-CN" altLang="en-US"/>
              <a:t>比</a:t>
            </a:r>
            <a:r>
              <a:rPr lang="en-US" altLang="zh-CN"/>
              <a:t>area</a:t>
            </a:r>
            <a:r>
              <a:rPr lang="zh-CN" altLang="en-US"/>
              <a:t>感知更准确）</a:t>
            </a:r>
            <a:endParaRPr lang="en-US" altLang="zh-CN"/>
          </a:p>
          <a:p>
            <a:r>
              <a:rPr lang="en-US" altLang="zh-CN"/>
              <a:t>【click】</a:t>
            </a:r>
            <a:r>
              <a:rPr lang="zh-CN" altLang="en-US"/>
              <a:t>* </a:t>
            </a:r>
            <a:r>
              <a:rPr lang="en-US" altLang="zh-CN"/>
              <a:t>2 </a:t>
            </a:r>
            <a:r>
              <a:rPr lang="zh-CN" altLang="en-US"/>
              <a:t>这可以通过修改布局树来实现</a:t>
            </a:r>
            <a:endParaRPr lang="en-US" altLang="zh-CN"/>
          </a:p>
        </p:txBody>
      </p:sp>
    </p:spTree>
    <p:extLst>
      <p:ext uri="{BB962C8B-B14F-4D97-AF65-F5344CB8AC3E}">
        <p14:creationId xmlns:p14="http://schemas.microsoft.com/office/powerpoint/2010/main" val="5442025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a:t>【click】</a:t>
            </a:r>
            <a:r>
              <a:rPr lang="zh-CN" altLang="en-US"/>
              <a:t>有时候，虽然某种分割方向更有利于视觉质量，但是标签的显示会受到影响</a:t>
            </a:r>
            <a:endParaRPr lang="en-US" altLang="zh-CN"/>
          </a:p>
          <a:p>
            <a:r>
              <a:rPr lang="zh-CN" altLang="en-US"/>
              <a:t>这同样可以通过修改布局树来解决。</a:t>
            </a:r>
            <a:endParaRPr lang="en-US" altLang="zh-CN" dirty="0"/>
          </a:p>
        </p:txBody>
      </p:sp>
    </p:spTree>
    <p:extLst>
      <p:ext uri="{BB962C8B-B14F-4D97-AF65-F5344CB8AC3E}">
        <p14:creationId xmlns:p14="http://schemas.microsoft.com/office/powerpoint/2010/main" val="2460505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a:extLst>
              <a:ext uri="{FF2B5EF4-FFF2-40B4-BE49-F238E27FC236}">
                <a16:creationId xmlns:a16="http://schemas.microsoft.com/office/drawing/2014/main" id="{B0C14D4C-4264-232E-C9F2-AAC1A44B03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备注占位符 2">
            <a:extLst>
              <a:ext uri="{FF2B5EF4-FFF2-40B4-BE49-F238E27FC236}">
                <a16:creationId xmlns:a16="http://schemas.microsoft.com/office/drawing/2014/main" id="{198DA7D7-6747-88EE-F6D7-8EA7D7C76F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t>Treemap</a:t>
            </a:r>
            <a:r>
              <a:rPr lang="zh-CN" altLang="en-US"/>
              <a:t>是一种很经典也很流行的可视化形式</a:t>
            </a:r>
            <a:endParaRPr lang="en-US" altLang="zh-CN"/>
          </a:p>
          <a:p>
            <a:pPr eaLnBrk="1" hangingPunct="1"/>
            <a:r>
              <a:rPr lang="zh-CN" altLang="en-US"/>
              <a:t>最早用在显示磁盘容量，后来应用在很多领域，金融、艺术、等等</a:t>
            </a:r>
            <a:endParaRPr lang="en-US" altLang="zh-CN"/>
          </a:p>
        </p:txBody>
      </p:sp>
      <p:sp>
        <p:nvSpPr>
          <p:cNvPr id="14340" name="幻灯片编号占位符 3">
            <a:extLst>
              <a:ext uri="{FF2B5EF4-FFF2-40B4-BE49-F238E27FC236}">
                <a16:creationId xmlns:a16="http://schemas.microsoft.com/office/drawing/2014/main" id="{647A1E9D-0D0F-A958-8155-78A1925FFA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F10B3DC-DDEC-483B-8AA2-EF60E7F8CD82}" type="slidenum">
              <a:rPr lang="zh-CN" altLang="en-US"/>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b="0"/>
              <a:t>下面介绍测试结果</a:t>
            </a:r>
            <a:endParaRPr lang="zh-CN" altLang="en-US" b="0" dirty="0"/>
          </a:p>
        </p:txBody>
      </p:sp>
    </p:spTree>
    <p:extLst>
      <p:ext uri="{BB962C8B-B14F-4D97-AF65-F5344CB8AC3E}">
        <p14:creationId xmlns:p14="http://schemas.microsoft.com/office/powerpoint/2010/main" val="4092396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我们在我们的测试中复现了部分</a:t>
            </a:r>
            <a:r>
              <a:rPr lang="en-US" altLang="zh-CN"/>
              <a:t>Vernier</a:t>
            </a:r>
            <a:r>
              <a:rPr lang="zh-CN" altLang="en-US"/>
              <a:t>等人的测试结果，并增加了新的指标。</a:t>
            </a:r>
            <a:endParaRPr lang="en-US" altLang="zh-CN"/>
          </a:p>
          <a:p>
            <a:r>
              <a:rPr lang="en-US" altLang="zh-CN"/>
              <a:t>【click】</a:t>
            </a:r>
            <a:r>
              <a:rPr lang="zh-CN" altLang="en-US"/>
              <a:t>其中，测试的数据集由</a:t>
            </a:r>
            <a:r>
              <a:rPr lang="en-US" altLang="zh-CN"/>
              <a:t>2000</a:t>
            </a:r>
            <a:r>
              <a:rPr lang="zh-CN" altLang="en-US"/>
              <a:t>多个真实世界数据集组成，根据数据的层数，权重的方差，权重变化的快慢，插入删除的情况分成若干类。</a:t>
            </a:r>
            <a:endParaRPr lang="en-US" altLang="zh-CN" dirty="0"/>
          </a:p>
        </p:txBody>
      </p:sp>
    </p:spTree>
    <p:extLst>
      <p:ext uri="{BB962C8B-B14F-4D97-AF65-F5344CB8AC3E}">
        <p14:creationId xmlns:p14="http://schemas.microsoft.com/office/powerpoint/2010/main" val="19791219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我们使用三种测试指标来测试不同方法的性能</a:t>
            </a:r>
            <a:endParaRPr lang="en-US" altLang="zh-CN"/>
          </a:p>
          <a:p>
            <a:r>
              <a:rPr lang="en-US" altLang="zh-CN"/>
              <a:t>【click】</a:t>
            </a:r>
            <a:r>
              <a:rPr lang="zh-CN" altLang="en-US"/>
              <a:t>我们用平均长宽比来衡量视觉质量</a:t>
            </a:r>
            <a:endParaRPr lang="en-US" altLang="zh-CN"/>
          </a:p>
          <a:p>
            <a:r>
              <a:rPr lang="en-US" altLang="zh-CN"/>
              <a:t>【click】</a:t>
            </a:r>
            <a:r>
              <a:rPr lang="zh-CN" altLang="en-US"/>
              <a:t>用</a:t>
            </a:r>
            <a:r>
              <a:rPr lang="en-US" altLang="zh-CN"/>
              <a:t>corner-travel distance</a:t>
            </a:r>
            <a:r>
              <a:rPr lang="zh-CN" altLang="en-US"/>
              <a:t>来衡量每两帧之间的短期稳定性</a:t>
            </a:r>
            <a:endParaRPr lang="en-US" altLang="zh-CN"/>
          </a:p>
          <a:p>
            <a:r>
              <a:rPr lang="en-US" altLang="zh-CN"/>
              <a:t>【click】</a:t>
            </a:r>
            <a:r>
              <a:rPr lang="zh-CN" altLang="en-US"/>
              <a:t>用归一化的位置漂移来衡量整个事件序列的长期稳定性</a:t>
            </a:r>
            <a:endParaRPr lang="en-US" altLang="zh-CN" dirty="0"/>
          </a:p>
        </p:txBody>
      </p:sp>
    </p:spTree>
    <p:extLst>
      <p:ext uri="{BB962C8B-B14F-4D97-AF65-F5344CB8AC3E}">
        <p14:creationId xmlns:p14="http://schemas.microsoft.com/office/powerpoint/2010/main" val="3119664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b="0" dirty="0"/>
          </a:p>
        </p:txBody>
      </p:sp>
    </p:spTree>
    <p:extLst>
      <p:ext uri="{BB962C8B-B14F-4D97-AF65-F5344CB8AC3E}">
        <p14:creationId xmlns:p14="http://schemas.microsoft.com/office/powerpoint/2010/main" val="4188343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首先是视觉质量和短期稳定性的结果</a:t>
            </a:r>
            <a:endParaRPr lang="en-US" altLang="zh-CN"/>
          </a:p>
          <a:p>
            <a:r>
              <a:rPr lang="zh-CN" altLang="en-US"/>
              <a:t>我们可以观察到，发生了局部移动的</a:t>
            </a:r>
            <a:r>
              <a:rPr lang="en-US" altLang="zh-CN"/>
              <a:t>SP-F</a:t>
            </a:r>
            <a:r>
              <a:rPr lang="zh-CN" altLang="en-US"/>
              <a:t>和</a:t>
            </a:r>
            <a:r>
              <a:rPr lang="en-US" altLang="zh-CN"/>
              <a:t>LM4</a:t>
            </a:r>
            <a:r>
              <a:rPr lang="zh-CN" altLang="en-US"/>
              <a:t>有更好的视觉质量，但是稳定性差一些，这进一步验证了稳定性和布局质量之间的</a:t>
            </a:r>
            <a:r>
              <a:rPr lang="en-US" altLang="zh-CN"/>
              <a:t>trade-off</a:t>
            </a:r>
          </a:p>
          <a:p>
            <a:r>
              <a:rPr lang="zh-CN" altLang="en-US"/>
              <a:t>总的来说，我们的方法有更好的稳定性和视觉质量</a:t>
            </a:r>
            <a:endParaRPr lang="en-US" altLang="zh-CN"/>
          </a:p>
          <a:p>
            <a:endParaRPr lang="en-US" altLang="zh-CN"/>
          </a:p>
        </p:txBody>
      </p:sp>
    </p:spTree>
    <p:extLst>
      <p:ext uri="{BB962C8B-B14F-4D97-AF65-F5344CB8AC3E}">
        <p14:creationId xmlns:p14="http://schemas.microsoft.com/office/powerpoint/2010/main" val="633334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我们进一步对不同的方法进行了成对比较</a:t>
            </a:r>
            <a:endParaRPr lang="en-US" altLang="zh-CN" dirty="0"/>
          </a:p>
          <a:p>
            <a:endParaRPr lang="en-US" altLang="zh-CN"/>
          </a:p>
          <a:p>
            <a:r>
              <a:rPr lang="zh-CN" altLang="en-US"/>
              <a:t>在多半数据类型下，我们的方法优于</a:t>
            </a:r>
            <a:r>
              <a:rPr lang="en-US" altLang="zh-CN"/>
              <a:t>local moves</a:t>
            </a:r>
            <a:r>
              <a:rPr lang="zh-CN" altLang="en-US"/>
              <a:t>和</a:t>
            </a:r>
            <a:r>
              <a:rPr lang="en-US" altLang="zh-CN"/>
              <a:t>git</a:t>
            </a:r>
            <a:r>
              <a:rPr lang="zh-CN" altLang="en-US"/>
              <a:t>，在剩余的数据类型中，至少不弱于这两种方法</a:t>
            </a:r>
            <a:endParaRPr lang="en-US" altLang="zh-CN"/>
          </a:p>
          <a:p>
            <a:endParaRPr lang="en-US" altLang="zh-CN"/>
          </a:p>
          <a:p>
            <a:r>
              <a:rPr lang="zh-CN" altLang="en-US"/>
              <a:t>仅有一种数据，因为数据的变化很小，</a:t>
            </a:r>
            <a:r>
              <a:rPr lang="en-US" altLang="zh-CN"/>
              <a:t>GIT</a:t>
            </a:r>
            <a:r>
              <a:rPr lang="zh-CN" altLang="en-US"/>
              <a:t>比我们的方法更优。</a:t>
            </a:r>
            <a:endParaRPr lang="en-US" altLang="zh-CN"/>
          </a:p>
        </p:txBody>
      </p:sp>
    </p:spTree>
    <p:extLst>
      <p:ext uri="{BB962C8B-B14F-4D97-AF65-F5344CB8AC3E}">
        <p14:creationId xmlns:p14="http://schemas.microsoft.com/office/powerpoint/2010/main" val="42023259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a:t>【click】</a:t>
            </a:r>
            <a:r>
              <a:rPr lang="zh-CN" altLang="en-US"/>
              <a:t>我们测试了不同方法的长期稳定性，</a:t>
            </a:r>
            <a:r>
              <a:rPr lang="en-US" altLang="zh-CN"/>
              <a:t>SizePairs</a:t>
            </a:r>
            <a:r>
              <a:rPr lang="zh-CN" altLang="en-US"/>
              <a:t>在</a:t>
            </a:r>
            <a:r>
              <a:rPr lang="en-US" altLang="zh-CN"/>
              <a:t>11</a:t>
            </a:r>
            <a:r>
              <a:rPr lang="zh-CN" altLang="en-US"/>
              <a:t>种数据类型中有</a:t>
            </a:r>
            <a:r>
              <a:rPr lang="en-US" altLang="zh-CN"/>
              <a:t>7</a:t>
            </a:r>
            <a:r>
              <a:rPr lang="zh-CN" altLang="en-US"/>
              <a:t>种取得了最优</a:t>
            </a:r>
            <a:endParaRPr lang="en-US" altLang="zh-CN" dirty="0"/>
          </a:p>
        </p:txBody>
      </p:sp>
    </p:spTree>
    <p:extLst>
      <p:ext uri="{BB962C8B-B14F-4D97-AF65-F5344CB8AC3E}">
        <p14:creationId xmlns:p14="http://schemas.microsoft.com/office/powerpoint/2010/main" val="4089274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从案例分析中可以看出，我们的方法</a:t>
            </a:r>
            <a:r>
              <a:rPr lang="en-US" altLang="zh-CN"/>
              <a:t>【click】</a:t>
            </a:r>
            <a:r>
              <a:rPr lang="zh-CN" altLang="en-US"/>
              <a:t>在整个时间序列上均保持了较高的视觉质量，同时保持了节点间的拓扑关系，实现了更高的稳定性。</a:t>
            </a:r>
            <a:endParaRPr lang="en-US" altLang="zh-CN" dirty="0"/>
          </a:p>
        </p:txBody>
      </p:sp>
    </p:spTree>
    <p:extLst>
      <p:ext uri="{BB962C8B-B14F-4D97-AF65-F5344CB8AC3E}">
        <p14:creationId xmlns:p14="http://schemas.microsoft.com/office/powerpoint/2010/main" val="23515980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在运行时间上</a:t>
            </a:r>
            <a:r>
              <a:rPr lang="en-US" altLang="zh-CN"/>
              <a:t>,【click】</a:t>
            </a:r>
          </a:p>
          <a:p>
            <a:r>
              <a:rPr lang="zh-CN" altLang="en-US"/>
              <a:t>我们的方法超过了目前的</a:t>
            </a:r>
            <a:r>
              <a:rPr lang="en-US" altLang="zh-CN"/>
              <a:t>SOTA</a:t>
            </a:r>
            <a:r>
              <a:rPr lang="zh-CN" altLang="en-US"/>
              <a:t>方法，同时当输入数据中存在层级时，速度更快。</a:t>
            </a:r>
            <a:endParaRPr lang="en-US" altLang="zh-CN" dirty="0"/>
          </a:p>
        </p:txBody>
      </p:sp>
    </p:spTree>
    <p:extLst>
      <p:ext uri="{BB962C8B-B14F-4D97-AF65-F5344CB8AC3E}">
        <p14:creationId xmlns:p14="http://schemas.microsoft.com/office/powerpoint/2010/main" val="40681501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b="0" dirty="0"/>
          </a:p>
        </p:txBody>
      </p:sp>
    </p:spTree>
    <p:extLst>
      <p:ext uri="{BB962C8B-B14F-4D97-AF65-F5344CB8AC3E}">
        <p14:creationId xmlns:p14="http://schemas.microsoft.com/office/powerpoint/2010/main" val="2578915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0f5b549e31_0_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0f5b549e31_0_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a:t>Treemap</a:t>
            </a:r>
            <a:r>
              <a:rPr lang="zh-CN" altLang="en-US"/>
              <a:t>用右图所示的这种嵌套矩形来描述层级数据</a:t>
            </a:r>
            <a:endParaRPr lang="en-US" altLang="zh-CN"/>
          </a:p>
          <a:p>
            <a:pPr marL="0" lvl="0" indent="0" algn="l" rtl="0">
              <a:spcBef>
                <a:spcPts val="0"/>
              </a:spcBef>
              <a:spcAft>
                <a:spcPts val="0"/>
              </a:spcAft>
              <a:buNone/>
            </a:pPr>
            <a:endParaRPr lang="en-US" altLang="zh-CN"/>
          </a:p>
          <a:p>
            <a:pPr marL="0" lvl="0" indent="0" algn="l" rtl="0">
              <a:spcBef>
                <a:spcPts val="0"/>
              </a:spcBef>
              <a:spcAft>
                <a:spcPts val="0"/>
              </a:spcAft>
              <a:buNone/>
            </a:pPr>
            <a:r>
              <a:rPr lang="zh-CN" altLang="en-US"/>
              <a:t>它的空间利用率很高，是一种在实际使用中很成功的可视化图表 </a:t>
            </a:r>
            <a:r>
              <a:rPr lang="en-US" altLang="zh-CN"/>
              <a:t>【click】</a:t>
            </a:r>
          </a:p>
          <a:p>
            <a:pPr marL="0" lvl="0" indent="0" algn="l" rtl="0">
              <a:spcBef>
                <a:spcPts val="0"/>
              </a:spcBef>
              <a:spcAft>
                <a:spcPts val="0"/>
              </a:spcAft>
              <a:buNone/>
            </a:pPr>
            <a:endParaRPr lang="en-US" altLang="zh-CN"/>
          </a:p>
          <a:p>
            <a:pPr marL="0" lvl="0" indent="0" algn="l" rtl="0">
              <a:spcBef>
                <a:spcPts val="0"/>
              </a:spcBef>
              <a:spcAft>
                <a:spcPts val="0"/>
              </a:spcAft>
              <a:buNone/>
            </a:pPr>
            <a:r>
              <a:rPr lang="zh-CN" altLang="en-US"/>
              <a:t>对应同一个数据，</a:t>
            </a:r>
            <a:r>
              <a:rPr lang="en-US" altLang="zh-CN"/>
              <a:t>Treemap</a:t>
            </a:r>
            <a:r>
              <a:rPr lang="zh-CN" altLang="en-US"/>
              <a:t>可以有很多布局，如何评估不同布局的好坏呢？</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a:t>【click】</a:t>
            </a:r>
            <a:r>
              <a:rPr lang="zh-CN" altLang="en-US"/>
              <a:t>我们提出了一种新的布局方法，可以生成稳定均衡的</a:t>
            </a:r>
            <a:r>
              <a:rPr lang="en-US" altLang="zh-CN"/>
              <a:t>Temporal Treemap</a:t>
            </a:r>
          </a:p>
          <a:p>
            <a:r>
              <a:rPr lang="en-US" altLang="zh-CN"/>
              <a:t>【click】</a:t>
            </a:r>
            <a:r>
              <a:rPr lang="zh-CN" altLang="en-US"/>
              <a:t>我们的方法主要优势是视觉质量和稳定性均保持较好，同时运行速度快</a:t>
            </a:r>
            <a:endParaRPr lang="en-US" altLang="zh-CN"/>
          </a:p>
          <a:p>
            <a:r>
              <a:rPr lang="en-US" altLang="zh-CN"/>
              <a:t>【click】</a:t>
            </a:r>
            <a:r>
              <a:rPr lang="zh-CN" altLang="en-US"/>
              <a:t>我们进行了全面的测试，证明我们的方法优于</a:t>
            </a:r>
            <a:r>
              <a:rPr lang="en-US" altLang="zh-CN"/>
              <a:t>SOTA</a:t>
            </a:r>
            <a:r>
              <a:rPr lang="zh-CN" altLang="en-US"/>
              <a:t>方法</a:t>
            </a:r>
            <a:endParaRPr lang="zh-CN" altLang="en-US" dirty="0"/>
          </a:p>
        </p:txBody>
      </p:sp>
    </p:spTree>
    <p:extLst>
      <p:ext uri="{BB962C8B-B14F-4D97-AF65-F5344CB8AC3E}">
        <p14:creationId xmlns:p14="http://schemas.microsoft.com/office/powerpoint/2010/main" val="37068260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我们的方法还可以在多个方面进行拓展</a:t>
            </a:r>
            <a:endParaRPr lang="en-US" altLang="zh-CN"/>
          </a:p>
          <a:p>
            <a:endParaRPr lang="en-US" altLang="zh-CN"/>
          </a:p>
          <a:p>
            <a:r>
              <a:rPr lang="zh-CN" altLang="en-US"/>
              <a:t>首先，我们的方法需要离线数据作为输入，未来可以研究动态更新全局布局树的算法以支持流数据</a:t>
            </a:r>
            <a:endParaRPr lang="en-US" altLang="zh-CN"/>
          </a:p>
          <a:p>
            <a:endParaRPr lang="en-US" altLang="zh-CN"/>
          </a:p>
          <a:p>
            <a:r>
              <a:rPr lang="zh-CN" altLang="en-US"/>
              <a:t>然后，我们仍然需要用户实验来进一步探究视觉质量和稳定性之间的权衡关系</a:t>
            </a:r>
            <a:endParaRPr lang="en-US" altLang="zh-CN"/>
          </a:p>
          <a:p>
            <a:endParaRPr lang="en-US" altLang="zh-CN"/>
          </a:p>
          <a:p>
            <a:r>
              <a:rPr lang="zh-CN" altLang="en-US"/>
              <a:t>最后，我们的互补配对的想法或许可以应用在其他的可视化形式上。</a:t>
            </a:r>
            <a:endParaRPr lang="en-US" altLang="zh-CN" dirty="0"/>
          </a:p>
        </p:txBody>
      </p:sp>
    </p:spTree>
    <p:extLst>
      <p:ext uri="{BB962C8B-B14F-4D97-AF65-F5344CB8AC3E}">
        <p14:creationId xmlns:p14="http://schemas.microsoft.com/office/powerpoint/2010/main" val="1465856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a:t>【click】</a:t>
            </a:r>
            <a:r>
              <a:rPr lang="zh-CN" altLang="en-US"/>
              <a:t>谢谢大家！</a:t>
            </a:r>
            <a:endParaRPr lang="en-US" altLang="zh-CN"/>
          </a:p>
          <a:p>
            <a:r>
              <a:rPr lang="en-US" altLang="zh-CN"/>
              <a:t>【click】</a:t>
            </a:r>
            <a:r>
              <a:rPr lang="zh-CN" altLang="en-US"/>
              <a:t>更多细节可以访问我们的网站</a:t>
            </a:r>
            <a:endParaRPr lang="en-US" altLang="zh-CN" dirty="0"/>
          </a:p>
        </p:txBody>
      </p:sp>
    </p:spTree>
    <p:extLst>
      <p:ext uri="{BB962C8B-B14F-4D97-AF65-F5344CB8AC3E}">
        <p14:creationId xmlns:p14="http://schemas.microsoft.com/office/powerpoint/2010/main" val="2040226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baseline="0"/>
              <a:t>细长的矩形会影响用户对面积的感知，</a:t>
            </a:r>
            <a:r>
              <a:rPr lang="en-US" altLang="zh-CN" baseline="0"/>
              <a:t>【click】</a:t>
            </a:r>
            <a:r>
              <a:rPr lang="zh-CN" altLang="en-US" baseline="0"/>
              <a:t>所以矩形</a:t>
            </a:r>
            <a:r>
              <a:rPr lang="en-US" altLang="zh-CN" baseline="0"/>
              <a:t>c</a:t>
            </a:r>
            <a:r>
              <a:rPr lang="zh-CN" altLang="en-US" baseline="0"/>
              <a:t>的视觉质量差，</a:t>
            </a:r>
            <a:r>
              <a:rPr lang="en-US" altLang="zh-CN" baseline="0"/>
              <a:t>【click】</a:t>
            </a:r>
            <a:r>
              <a:rPr lang="zh-CN" altLang="en-US" baseline="0"/>
              <a:t>接近正方形的矩形</a:t>
            </a:r>
            <a:r>
              <a:rPr lang="en-US" altLang="zh-CN" baseline="0"/>
              <a:t>n</a:t>
            </a:r>
            <a:r>
              <a:rPr lang="zh-CN" altLang="en-US" baseline="0"/>
              <a:t>的视觉质量高</a:t>
            </a:r>
            <a:endParaRPr lang="en-US" altLang="zh-CN" baseline="0"/>
          </a:p>
          <a:p>
            <a:r>
              <a:rPr lang="en-US" altLang="zh-CN" baseline="0"/>
              <a:t>【click】</a:t>
            </a:r>
            <a:r>
              <a:rPr lang="zh-CN" altLang="en-US" baseline="0"/>
              <a:t>一般用</a:t>
            </a:r>
            <a:r>
              <a:rPr lang="en-US" altLang="zh-CN" baseline="0"/>
              <a:t>Treemap</a:t>
            </a:r>
            <a:r>
              <a:rPr lang="zh-CN" altLang="en-US" baseline="0"/>
              <a:t>中所有矩形的平均长宽比来计算它的视觉质量</a:t>
            </a:r>
            <a:endParaRPr lang="en-US" altLang="zh-CN" baseline="0"/>
          </a:p>
          <a:p>
            <a:r>
              <a:rPr lang="en-US" altLang="zh-CN" baseline="0"/>
              <a:t>【click】【click】</a:t>
            </a:r>
            <a:r>
              <a:rPr lang="zh-CN" altLang="en-US" baseline="0"/>
              <a:t>但也有用户实验表明，太接近正方形的矩形反而会影响用户对面积的感知</a:t>
            </a:r>
            <a:endParaRPr lang="en-US" altLang="zh-CN" baseline="0"/>
          </a:p>
          <a:p>
            <a:r>
              <a:rPr lang="en-US" altLang="zh-CN" baseline="0"/>
              <a:t>【click】</a:t>
            </a:r>
            <a:r>
              <a:rPr lang="zh-CN" altLang="en-US" baseline="0"/>
              <a:t>反而是长宽比接近 </a:t>
            </a:r>
            <a:r>
              <a:rPr lang="en-US" altLang="zh-CN" baseline="0"/>
              <a:t>2</a:t>
            </a:r>
            <a:r>
              <a:rPr lang="zh-CN" altLang="en-US" baseline="0"/>
              <a:t>比</a:t>
            </a:r>
            <a:r>
              <a:rPr lang="en-US" altLang="zh-CN" baseline="0"/>
              <a:t>3</a:t>
            </a:r>
            <a:r>
              <a:rPr lang="zh-CN" altLang="en-US" baseline="0"/>
              <a:t> 的矩形在面积估算任务中表现更好</a:t>
            </a:r>
            <a:endParaRPr lang="en-US" altLang="zh-CN" baseline="0"/>
          </a:p>
          <a:p>
            <a:endParaRPr lang="en-US" altLang="zh-CN" baseline="0" dirty="0"/>
          </a:p>
        </p:txBody>
      </p:sp>
    </p:spTree>
    <p:extLst>
      <p:ext uri="{BB962C8B-B14F-4D97-AF65-F5344CB8AC3E}">
        <p14:creationId xmlns:p14="http://schemas.microsoft.com/office/powerpoint/2010/main" val="725526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a:t>Treemap</a:t>
            </a:r>
            <a:r>
              <a:rPr lang="zh-CN" altLang="en-US"/>
              <a:t>还经常被用来可视化时序的数据 </a:t>
            </a:r>
            <a:r>
              <a:rPr lang="en-US" altLang="zh-CN"/>
              <a:t>【click】</a:t>
            </a:r>
          </a:p>
          <a:p>
            <a:endParaRPr lang="en-US" altLang="zh-CN"/>
          </a:p>
          <a:p>
            <a:r>
              <a:rPr lang="zh-CN" altLang="en-US"/>
              <a:t>如图所示，输入数据的数值发生变化，对应的</a:t>
            </a:r>
            <a:r>
              <a:rPr lang="en-US" altLang="zh-CN"/>
              <a:t>treemap</a:t>
            </a:r>
            <a:r>
              <a:rPr lang="zh-CN" altLang="en-US"/>
              <a:t>也发生变化</a:t>
            </a:r>
            <a:endParaRPr lang="en-US" altLang="zh-CN"/>
          </a:p>
          <a:p>
            <a:endParaRPr lang="en-US" altLang="zh-CN"/>
          </a:p>
          <a:p>
            <a:r>
              <a:rPr lang="zh-CN" altLang="en-US"/>
              <a:t>这就引入了稳定性的概念 </a:t>
            </a:r>
            <a:r>
              <a:rPr lang="en-US" altLang="zh-CN"/>
              <a:t>【click】</a:t>
            </a:r>
          </a:p>
          <a:p>
            <a:endParaRPr lang="en-US" altLang="zh-CN"/>
          </a:p>
          <a:p>
            <a:r>
              <a:rPr lang="zh-CN" altLang="en-US"/>
              <a:t>左侧的这种变化比较大的就是不稳定的布局，右侧是稳定的布局</a:t>
            </a:r>
            <a:endParaRPr lang="en-US" altLang="zh-CN" dirty="0"/>
          </a:p>
        </p:txBody>
      </p:sp>
    </p:spTree>
    <p:extLst>
      <p:ext uri="{BB962C8B-B14F-4D97-AF65-F5344CB8AC3E}">
        <p14:creationId xmlns:p14="http://schemas.microsoft.com/office/powerpoint/2010/main" val="2274929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baseline="0"/>
              <a:t>现在有非常多的</a:t>
            </a:r>
            <a:r>
              <a:rPr lang="en-US" altLang="zh-CN" baseline="0"/>
              <a:t>Treemap</a:t>
            </a:r>
            <a:r>
              <a:rPr lang="zh-CN" altLang="en-US" baseline="0"/>
              <a:t>的布局算法，我们这里选取了比较有代表性的一小部分进行介绍</a:t>
            </a:r>
            <a:endParaRPr lang="en-US" altLang="zh-CN" baseline="0" dirty="0"/>
          </a:p>
        </p:txBody>
      </p:sp>
    </p:spTree>
    <p:extLst>
      <p:ext uri="{BB962C8B-B14F-4D97-AF65-F5344CB8AC3E}">
        <p14:creationId xmlns:p14="http://schemas.microsoft.com/office/powerpoint/2010/main" val="425392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baseline="0"/>
              <a:t>首先是第一种</a:t>
            </a:r>
            <a:r>
              <a:rPr lang="en-US" altLang="zh-CN" baseline="0"/>
              <a:t>Treemap</a:t>
            </a:r>
            <a:r>
              <a:rPr lang="zh-CN" altLang="en-US" baseline="0"/>
              <a:t>布局方法，</a:t>
            </a:r>
            <a:r>
              <a:rPr lang="en-US" altLang="zh-CN" baseline="0"/>
              <a:t>Slice and Dice</a:t>
            </a:r>
          </a:p>
          <a:p>
            <a:r>
              <a:rPr lang="zh-CN" altLang="en-US" baseline="0"/>
              <a:t>这种方法按节点所在的层级对其进行横切或纵切。因为不考虑数据的权重，所以这种方法稳定性很好，但是经常产生很多细长的矩形</a:t>
            </a:r>
            <a:endParaRPr lang="en-US" altLang="zh-CN" baseline="0" dirty="0"/>
          </a:p>
        </p:txBody>
      </p:sp>
    </p:spTree>
    <p:extLst>
      <p:ext uri="{BB962C8B-B14F-4D97-AF65-F5344CB8AC3E}">
        <p14:creationId xmlns:p14="http://schemas.microsoft.com/office/powerpoint/2010/main" val="388084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baseline="0"/>
              <a:t>Squarified</a:t>
            </a:r>
            <a:r>
              <a:rPr lang="zh-CN" altLang="en-US" baseline="0"/>
              <a:t>，用启发式方法优化视觉质量，经常能产生接近最优视觉质量的布局，但是稳定性很差</a:t>
            </a:r>
            <a:endParaRPr lang="en-US" altLang="zh-CN" baseline="0" dirty="0"/>
          </a:p>
        </p:txBody>
      </p:sp>
    </p:spTree>
    <p:extLst>
      <p:ext uri="{BB962C8B-B14F-4D97-AF65-F5344CB8AC3E}">
        <p14:creationId xmlns:p14="http://schemas.microsoft.com/office/powerpoint/2010/main" val="2183382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0601A9-2504-441D-40E1-43164695183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B9BD2E9-EA5A-861C-5698-9274AE9300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C025E9E-E887-150D-975B-C3DEF6E7A353}"/>
              </a:ext>
            </a:extLst>
          </p:cNvPr>
          <p:cNvSpPr>
            <a:spLocks noGrp="1"/>
          </p:cNvSpPr>
          <p:nvPr>
            <p:ph type="dt" sz="half" idx="10"/>
          </p:nvPr>
        </p:nvSpPr>
        <p:spPr/>
        <p:txBody>
          <a:bodyPr/>
          <a:lstStyle/>
          <a:p>
            <a:fld id="{35A8A7D5-DD31-4502-A4F5-E1BF940C1A48}"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D04AEF48-AAEE-F9C5-BF0C-430748C6DF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52365D-42D4-366A-FE67-06B4757F1409}"/>
              </a:ext>
            </a:extLst>
          </p:cNvPr>
          <p:cNvSpPr>
            <a:spLocks noGrp="1"/>
          </p:cNvSpPr>
          <p:nvPr>
            <p:ph type="sldNum" sz="quarter" idx="12"/>
          </p:nvPr>
        </p:nvSpPr>
        <p:spPr/>
        <p:txBody>
          <a:bodyPr/>
          <a:lstStyle/>
          <a:p>
            <a:fld id="{B6E39215-3DAA-4B71-8D45-C3B23A4092F7}" type="slidenum">
              <a:rPr lang="zh-CN" altLang="en-US" smtClean="0"/>
              <a:t>‹#›</a:t>
            </a:fld>
            <a:endParaRPr lang="zh-CN" altLang="en-US"/>
          </a:p>
        </p:txBody>
      </p:sp>
    </p:spTree>
    <p:extLst>
      <p:ext uri="{BB962C8B-B14F-4D97-AF65-F5344CB8AC3E}">
        <p14:creationId xmlns:p14="http://schemas.microsoft.com/office/powerpoint/2010/main" val="1979844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A2C1EF-5016-4444-C579-6D7A3CEE13A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5D845F7-284C-1B40-DC56-A5979E4ABB7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82C831A-46D9-29D6-6818-802C0B333B51}"/>
              </a:ext>
            </a:extLst>
          </p:cNvPr>
          <p:cNvSpPr>
            <a:spLocks noGrp="1"/>
          </p:cNvSpPr>
          <p:nvPr>
            <p:ph type="dt" sz="half" idx="10"/>
          </p:nvPr>
        </p:nvSpPr>
        <p:spPr/>
        <p:txBody>
          <a:bodyPr/>
          <a:lstStyle/>
          <a:p>
            <a:fld id="{35A8A7D5-DD31-4502-A4F5-E1BF940C1A48}"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D2CED896-E54D-8658-26EB-6B4CFAF706B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CED2D9E-F665-3B2E-6D4D-ED646F6E3405}"/>
              </a:ext>
            </a:extLst>
          </p:cNvPr>
          <p:cNvSpPr>
            <a:spLocks noGrp="1"/>
          </p:cNvSpPr>
          <p:nvPr>
            <p:ph type="sldNum" sz="quarter" idx="12"/>
          </p:nvPr>
        </p:nvSpPr>
        <p:spPr/>
        <p:txBody>
          <a:bodyPr/>
          <a:lstStyle/>
          <a:p>
            <a:fld id="{B6E39215-3DAA-4B71-8D45-C3B23A4092F7}" type="slidenum">
              <a:rPr lang="zh-CN" altLang="en-US" smtClean="0"/>
              <a:t>‹#›</a:t>
            </a:fld>
            <a:endParaRPr lang="zh-CN" altLang="en-US"/>
          </a:p>
        </p:txBody>
      </p:sp>
    </p:spTree>
    <p:extLst>
      <p:ext uri="{BB962C8B-B14F-4D97-AF65-F5344CB8AC3E}">
        <p14:creationId xmlns:p14="http://schemas.microsoft.com/office/powerpoint/2010/main" val="2459997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A069BA-5C84-BDA3-60AF-F7751A67926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A16A17D-8447-DD6A-E450-B2C5B513C75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5DE522-EEC5-08D1-2FF6-CC16CDA7038D}"/>
              </a:ext>
            </a:extLst>
          </p:cNvPr>
          <p:cNvSpPr>
            <a:spLocks noGrp="1"/>
          </p:cNvSpPr>
          <p:nvPr>
            <p:ph type="dt" sz="half" idx="10"/>
          </p:nvPr>
        </p:nvSpPr>
        <p:spPr/>
        <p:txBody>
          <a:bodyPr/>
          <a:lstStyle/>
          <a:p>
            <a:fld id="{35A8A7D5-DD31-4502-A4F5-E1BF940C1A48}"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182B33B6-E62F-D172-21EC-6B4F0B317E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5E99E1-2ABD-4E00-F319-ADF430A1F600}"/>
              </a:ext>
            </a:extLst>
          </p:cNvPr>
          <p:cNvSpPr>
            <a:spLocks noGrp="1"/>
          </p:cNvSpPr>
          <p:nvPr>
            <p:ph type="sldNum" sz="quarter" idx="12"/>
          </p:nvPr>
        </p:nvSpPr>
        <p:spPr/>
        <p:txBody>
          <a:bodyPr/>
          <a:lstStyle/>
          <a:p>
            <a:fld id="{B6E39215-3DAA-4B71-8D45-C3B23A4092F7}" type="slidenum">
              <a:rPr lang="zh-CN" altLang="en-US" smtClean="0"/>
              <a:t>‹#›</a:t>
            </a:fld>
            <a:endParaRPr lang="zh-CN" altLang="en-US"/>
          </a:p>
        </p:txBody>
      </p:sp>
    </p:spTree>
    <p:extLst>
      <p:ext uri="{BB962C8B-B14F-4D97-AF65-F5344CB8AC3E}">
        <p14:creationId xmlns:p14="http://schemas.microsoft.com/office/powerpoint/2010/main" val="1847961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pic>
        <p:nvPicPr>
          <p:cNvPr id="6" name="Picture 3" descr="Artboard 1 copy 2-100.jpg">
            <a:extLst>
              <a:ext uri="{FF2B5EF4-FFF2-40B4-BE49-F238E27FC236}">
                <a16:creationId xmlns:a16="http://schemas.microsoft.com/office/drawing/2014/main" id="{21808A6C-AB59-B89F-BA83-714C203BC8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907"/>
            <a:ext cx="12192000" cy="685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noChangeArrowheads="1"/>
          </p:cNvSpPr>
          <p:nvPr>
            <p:ph idx="1"/>
          </p:nvPr>
        </p:nvSpPr>
        <p:spPr bwMode="auto">
          <a:xfrm>
            <a:off x="381000" y="1651000"/>
            <a:ext cx="11366500" cy="4445000"/>
          </a:xfrm>
          <a:prstGeom prst="rect">
            <a:avLst/>
          </a:prstGeom>
          <a:noFill/>
          <a:ln>
            <a:noFill/>
          </a:ln>
          <a:extLst>
            <a:ext uri="{FAA26D3D-D897-4be2-8F04-BA451C77F1D7}"/>
            <a:ext uri="{909E8E84-426E-40dd-AFC4-6F175D3DCCD1}"/>
            <a:ext uri="{91240B29-F687-4f45-9708-019B960494DF}"/>
          </a:extLst>
        </p:spPr>
        <p:txBody>
          <a:bodyPr/>
          <a:lstStyle>
            <a:lvl1pPr>
              <a:buClr>
                <a:schemeClr val="accent4"/>
              </a:buClr>
              <a:defRPr/>
            </a:lvl1pPr>
            <a:lvl2pPr>
              <a:buClr>
                <a:schemeClr val="accent3"/>
              </a:buClr>
              <a:defRPr/>
            </a:lvl2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itle Placeholder 3"/>
          <p:cNvSpPr>
            <a:spLocks noGrp="1"/>
          </p:cNvSpPr>
          <p:nvPr>
            <p:ph type="title"/>
          </p:nvPr>
        </p:nvSpPr>
        <p:spPr>
          <a:xfrm>
            <a:off x="381000" y="275167"/>
            <a:ext cx="11366500" cy="1185333"/>
          </a:xfrm>
          <a:prstGeom prst="rect">
            <a:avLst/>
          </a:prstGeom>
        </p:spPr>
        <p:txBody>
          <a:bodyPr rtlCol="0">
            <a:normAutofit/>
          </a:bodyPr>
          <a:lstStyle>
            <a:lvl1pPr>
              <a:defRPr>
                <a:solidFill>
                  <a:srgbClr val="BE0204"/>
                </a:solidFill>
              </a:defRPr>
            </a:lvl1pPr>
          </a:lstStyle>
          <a:p>
            <a:r>
              <a:rPr lang="en-US" dirty="0"/>
              <a:t>Click to edit Master title style</a:t>
            </a:r>
          </a:p>
        </p:txBody>
      </p:sp>
    </p:spTree>
    <p:extLst>
      <p:ext uri="{BB962C8B-B14F-4D97-AF65-F5344CB8AC3E}">
        <p14:creationId xmlns:p14="http://schemas.microsoft.com/office/powerpoint/2010/main" val="3519295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Fira Sans"/>
              <a:buNone/>
              <a:defRPr>
                <a:latin typeface="Fira Sans"/>
                <a:ea typeface="Fira Sans"/>
                <a:cs typeface="Fira Sans"/>
                <a:sym typeface="Fir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415600" y="1536633"/>
            <a:ext cx="11360800" cy="4555200"/>
          </a:xfrm>
          <a:prstGeom prst="rect">
            <a:avLst/>
          </a:prstGeom>
        </p:spPr>
        <p:txBody>
          <a:bodyPr spcFirstLastPara="1" wrap="square" lIns="91425" tIns="72000" rIns="91425" bIns="72000" anchor="t" anchorCtr="0">
            <a:normAutofit/>
          </a:bodyPr>
          <a:lstStyle>
            <a:lvl1pPr marL="609585" lvl="0" indent="-457189" rtl="0">
              <a:lnSpc>
                <a:spcPct val="100000"/>
              </a:lnSpc>
              <a:spcBef>
                <a:spcPts val="0"/>
              </a:spcBef>
              <a:spcAft>
                <a:spcPts val="0"/>
              </a:spcAft>
              <a:buClr>
                <a:schemeClr val="dk1"/>
              </a:buClr>
              <a:buSzPts val="1800"/>
              <a:buFont typeface="Fira Sans"/>
              <a:buChar char="●"/>
              <a:defRPr sz="2000">
                <a:solidFill>
                  <a:schemeClr val="dk1"/>
                </a:solidFill>
                <a:latin typeface="Fira Sans"/>
                <a:ea typeface="Fira Sans"/>
                <a:cs typeface="Fira Sans"/>
                <a:sym typeface="Fira Sans"/>
              </a:defRPr>
            </a:lvl1pPr>
            <a:lvl2pPr marL="1219170" lvl="1" indent="-423323" rtl="0">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marL="1828754" lvl="2" indent="-423323" rtl="0">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marL="2438339" lvl="3" indent="-423323" rtl="0">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marL="3047924" lvl="4" indent="-423323" rtl="0">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marL="3657509" lvl="5" indent="-423323" rtl="0">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marL="4267093" lvl="6" indent="-423323" rtl="0">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marL="4876678" lvl="7" indent="-423323" rtl="0">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marL="5486263" lvl="8" indent="-423323" rtl="0">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9pPr>
          </a:lstStyle>
          <a:p>
            <a:endParaRPr/>
          </a:p>
        </p:txBody>
      </p:sp>
      <p:sp>
        <p:nvSpPr>
          <p:cNvPr id="64" name="Google Shape;64;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altLang="zh-CN" smtClean="0"/>
              <a:pPr/>
              <a:t>‹#›</a:t>
            </a:fld>
            <a:endParaRPr lang="zh-CN" altLang="en-US"/>
          </a:p>
        </p:txBody>
      </p:sp>
    </p:spTree>
    <p:extLst>
      <p:ext uri="{BB962C8B-B14F-4D97-AF65-F5344CB8AC3E}">
        <p14:creationId xmlns:p14="http://schemas.microsoft.com/office/powerpoint/2010/main" val="194068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2C9B8D-7353-AC1A-61FB-4C9D3CE168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04737E-68E9-3140-0E0A-629A506C347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5FF76C-D15E-D717-0979-578459373A4B}"/>
              </a:ext>
            </a:extLst>
          </p:cNvPr>
          <p:cNvSpPr>
            <a:spLocks noGrp="1"/>
          </p:cNvSpPr>
          <p:nvPr>
            <p:ph type="dt" sz="half" idx="10"/>
          </p:nvPr>
        </p:nvSpPr>
        <p:spPr/>
        <p:txBody>
          <a:bodyPr/>
          <a:lstStyle/>
          <a:p>
            <a:fld id="{35A8A7D5-DD31-4502-A4F5-E1BF940C1A48}"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F2659887-21E7-D92E-2375-00EBBF2767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E087BC0-8DB7-948C-EFB2-E69190FA9F1D}"/>
              </a:ext>
            </a:extLst>
          </p:cNvPr>
          <p:cNvSpPr>
            <a:spLocks noGrp="1"/>
          </p:cNvSpPr>
          <p:nvPr>
            <p:ph type="sldNum" sz="quarter" idx="12"/>
          </p:nvPr>
        </p:nvSpPr>
        <p:spPr/>
        <p:txBody>
          <a:bodyPr/>
          <a:lstStyle/>
          <a:p>
            <a:fld id="{B6E39215-3DAA-4B71-8D45-C3B23A4092F7}" type="slidenum">
              <a:rPr lang="zh-CN" altLang="en-US" smtClean="0"/>
              <a:t>‹#›</a:t>
            </a:fld>
            <a:endParaRPr lang="zh-CN" altLang="en-US"/>
          </a:p>
        </p:txBody>
      </p:sp>
    </p:spTree>
    <p:extLst>
      <p:ext uri="{BB962C8B-B14F-4D97-AF65-F5344CB8AC3E}">
        <p14:creationId xmlns:p14="http://schemas.microsoft.com/office/powerpoint/2010/main" val="813740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E60184-9D1D-C26C-842C-BD319D98EBA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5F8F0B7-100C-4E73-5954-0DDE77AD6F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764E344-1082-3CF2-3345-84755FB12B87}"/>
              </a:ext>
            </a:extLst>
          </p:cNvPr>
          <p:cNvSpPr>
            <a:spLocks noGrp="1"/>
          </p:cNvSpPr>
          <p:nvPr>
            <p:ph type="dt" sz="half" idx="10"/>
          </p:nvPr>
        </p:nvSpPr>
        <p:spPr/>
        <p:txBody>
          <a:bodyPr/>
          <a:lstStyle/>
          <a:p>
            <a:fld id="{35A8A7D5-DD31-4502-A4F5-E1BF940C1A48}"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88804048-810B-7D29-6E37-B7B2634F971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91447E8-8718-D8C0-038B-AADCD3E2AD98}"/>
              </a:ext>
            </a:extLst>
          </p:cNvPr>
          <p:cNvSpPr>
            <a:spLocks noGrp="1"/>
          </p:cNvSpPr>
          <p:nvPr>
            <p:ph type="sldNum" sz="quarter" idx="12"/>
          </p:nvPr>
        </p:nvSpPr>
        <p:spPr/>
        <p:txBody>
          <a:bodyPr/>
          <a:lstStyle/>
          <a:p>
            <a:fld id="{B6E39215-3DAA-4B71-8D45-C3B23A4092F7}" type="slidenum">
              <a:rPr lang="zh-CN" altLang="en-US" smtClean="0"/>
              <a:t>‹#›</a:t>
            </a:fld>
            <a:endParaRPr lang="zh-CN" altLang="en-US"/>
          </a:p>
        </p:txBody>
      </p:sp>
    </p:spTree>
    <p:extLst>
      <p:ext uri="{BB962C8B-B14F-4D97-AF65-F5344CB8AC3E}">
        <p14:creationId xmlns:p14="http://schemas.microsoft.com/office/powerpoint/2010/main" val="827475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2057C8-FF9C-A4F2-22E9-DD029787529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95B0C2-48D2-DD86-C2BB-66B9FAC1236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12FFE7F-6A23-6346-18FE-868303BEF8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4F888DF-411B-AFFE-E4FF-F33B33ED7C13}"/>
              </a:ext>
            </a:extLst>
          </p:cNvPr>
          <p:cNvSpPr>
            <a:spLocks noGrp="1"/>
          </p:cNvSpPr>
          <p:nvPr>
            <p:ph type="dt" sz="half" idx="10"/>
          </p:nvPr>
        </p:nvSpPr>
        <p:spPr/>
        <p:txBody>
          <a:bodyPr/>
          <a:lstStyle/>
          <a:p>
            <a:fld id="{35A8A7D5-DD31-4502-A4F5-E1BF940C1A48}" type="datetimeFigureOut">
              <a:rPr lang="zh-CN" altLang="en-US" smtClean="0"/>
              <a:t>2022/9/3</a:t>
            </a:fld>
            <a:endParaRPr lang="zh-CN" altLang="en-US"/>
          </a:p>
        </p:txBody>
      </p:sp>
      <p:sp>
        <p:nvSpPr>
          <p:cNvPr id="6" name="页脚占位符 5">
            <a:extLst>
              <a:ext uri="{FF2B5EF4-FFF2-40B4-BE49-F238E27FC236}">
                <a16:creationId xmlns:a16="http://schemas.microsoft.com/office/drawing/2014/main" id="{80C97D8D-4BB2-3A8A-4731-97B1BD7B071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1C7FA9-A9D4-04B1-3510-FAB33FE19727}"/>
              </a:ext>
            </a:extLst>
          </p:cNvPr>
          <p:cNvSpPr>
            <a:spLocks noGrp="1"/>
          </p:cNvSpPr>
          <p:nvPr>
            <p:ph type="sldNum" sz="quarter" idx="12"/>
          </p:nvPr>
        </p:nvSpPr>
        <p:spPr/>
        <p:txBody>
          <a:bodyPr/>
          <a:lstStyle/>
          <a:p>
            <a:fld id="{B6E39215-3DAA-4B71-8D45-C3B23A4092F7}" type="slidenum">
              <a:rPr lang="zh-CN" altLang="en-US" smtClean="0"/>
              <a:t>‹#›</a:t>
            </a:fld>
            <a:endParaRPr lang="zh-CN" altLang="en-US"/>
          </a:p>
        </p:txBody>
      </p:sp>
    </p:spTree>
    <p:extLst>
      <p:ext uri="{BB962C8B-B14F-4D97-AF65-F5344CB8AC3E}">
        <p14:creationId xmlns:p14="http://schemas.microsoft.com/office/powerpoint/2010/main" val="989572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2F1DD1-48A5-23FB-1387-ECAB56E869F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BACBF4A-D482-4F11-85A7-C2CAE08505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50DE4C6-7343-8504-1AAE-07BC69935E5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A3F84DF-ACCF-C19E-445B-179099AECC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9B3D525-C680-56AE-9FA4-DC1833BA3F3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9C0A040-3415-4EB9-848B-68BD8F351750}"/>
              </a:ext>
            </a:extLst>
          </p:cNvPr>
          <p:cNvSpPr>
            <a:spLocks noGrp="1"/>
          </p:cNvSpPr>
          <p:nvPr>
            <p:ph type="dt" sz="half" idx="10"/>
          </p:nvPr>
        </p:nvSpPr>
        <p:spPr/>
        <p:txBody>
          <a:bodyPr/>
          <a:lstStyle/>
          <a:p>
            <a:fld id="{35A8A7D5-DD31-4502-A4F5-E1BF940C1A48}" type="datetimeFigureOut">
              <a:rPr lang="zh-CN" altLang="en-US" smtClean="0"/>
              <a:t>2022/9/3</a:t>
            </a:fld>
            <a:endParaRPr lang="zh-CN" altLang="en-US"/>
          </a:p>
        </p:txBody>
      </p:sp>
      <p:sp>
        <p:nvSpPr>
          <p:cNvPr id="8" name="页脚占位符 7">
            <a:extLst>
              <a:ext uri="{FF2B5EF4-FFF2-40B4-BE49-F238E27FC236}">
                <a16:creationId xmlns:a16="http://schemas.microsoft.com/office/drawing/2014/main" id="{2931515D-927C-FD06-209D-CB3792057B4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B0F9249-1B93-01F4-E05B-77980B454636}"/>
              </a:ext>
            </a:extLst>
          </p:cNvPr>
          <p:cNvSpPr>
            <a:spLocks noGrp="1"/>
          </p:cNvSpPr>
          <p:nvPr>
            <p:ph type="sldNum" sz="quarter" idx="12"/>
          </p:nvPr>
        </p:nvSpPr>
        <p:spPr/>
        <p:txBody>
          <a:bodyPr/>
          <a:lstStyle/>
          <a:p>
            <a:fld id="{B6E39215-3DAA-4B71-8D45-C3B23A4092F7}" type="slidenum">
              <a:rPr lang="zh-CN" altLang="en-US" smtClean="0"/>
              <a:t>‹#›</a:t>
            </a:fld>
            <a:endParaRPr lang="zh-CN" altLang="en-US"/>
          </a:p>
        </p:txBody>
      </p:sp>
    </p:spTree>
    <p:extLst>
      <p:ext uri="{BB962C8B-B14F-4D97-AF65-F5344CB8AC3E}">
        <p14:creationId xmlns:p14="http://schemas.microsoft.com/office/powerpoint/2010/main" val="1186658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5BDE60-CAFC-3338-B93A-74549386400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9018B24-05B4-EAAD-643B-C3A4F2CE0256}"/>
              </a:ext>
            </a:extLst>
          </p:cNvPr>
          <p:cNvSpPr>
            <a:spLocks noGrp="1"/>
          </p:cNvSpPr>
          <p:nvPr>
            <p:ph type="dt" sz="half" idx="10"/>
          </p:nvPr>
        </p:nvSpPr>
        <p:spPr/>
        <p:txBody>
          <a:bodyPr/>
          <a:lstStyle/>
          <a:p>
            <a:fld id="{35A8A7D5-DD31-4502-A4F5-E1BF940C1A48}" type="datetimeFigureOut">
              <a:rPr lang="zh-CN" altLang="en-US" smtClean="0"/>
              <a:t>2022/9/3</a:t>
            </a:fld>
            <a:endParaRPr lang="zh-CN" altLang="en-US"/>
          </a:p>
        </p:txBody>
      </p:sp>
      <p:sp>
        <p:nvSpPr>
          <p:cNvPr id="4" name="页脚占位符 3">
            <a:extLst>
              <a:ext uri="{FF2B5EF4-FFF2-40B4-BE49-F238E27FC236}">
                <a16:creationId xmlns:a16="http://schemas.microsoft.com/office/drawing/2014/main" id="{9EB8828B-AC3D-E535-D5FA-5DB1971474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C4FD5D6-C488-F8CF-B32D-3C5BC031BCCB}"/>
              </a:ext>
            </a:extLst>
          </p:cNvPr>
          <p:cNvSpPr>
            <a:spLocks noGrp="1"/>
          </p:cNvSpPr>
          <p:nvPr>
            <p:ph type="sldNum" sz="quarter" idx="12"/>
          </p:nvPr>
        </p:nvSpPr>
        <p:spPr/>
        <p:txBody>
          <a:bodyPr/>
          <a:lstStyle/>
          <a:p>
            <a:fld id="{B6E39215-3DAA-4B71-8D45-C3B23A4092F7}" type="slidenum">
              <a:rPr lang="zh-CN" altLang="en-US" smtClean="0"/>
              <a:t>‹#›</a:t>
            </a:fld>
            <a:endParaRPr lang="zh-CN" altLang="en-US"/>
          </a:p>
        </p:txBody>
      </p:sp>
    </p:spTree>
    <p:extLst>
      <p:ext uri="{BB962C8B-B14F-4D97-AF65-F5344CB8AC3E}">
        <p14:creationId xmlns:p14="http://schemas.microsoft.com/office/powerpoint/2010/main" val="609541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B42EF6C-C457-B5E9-54B7-86C71BD99E92}"/>
              </a:ext>
            </a:extLst>
          </p:cNvPr>
          <p:cNvSpPr>
            <a:spLocks noGrp="1"/>
          </p:cNvSpPr>
          <p:nvPr>
            <p:ph type="dt" sz="half" idx="10"/>
          </p:nvPr>
        </p:nvSpPr>
        <p:spPr/>
        <p:txBody>
          <a:bodyPr/>
          <a:lstStyle/>
          <a:p>
            <a:fld id="{35A8A7D5-DD31-4502-A4F5-E1BF940C1A48}" type="datetimeFigureOut">
              <a:rPr lang="zh-CN" altLang="en-US" smtClean="0"/>
              <a:t>2022/9/3</a:t>
            </a:fld>
            <a:endParaRPr lang="zh-CN" altLang="en-US"/>
          </a:p>
        </p:txBody>
      </p:sp>
      <p:sp>
        <p:nvSpPr>
          <p:cNvPr id="3" name="页脚占位符 2">
            <a:extLst>
              <a:ext uri="{FF2B5EF4-FFF2-40B4-BE49-F238E27FC236}">
                <a16:creationId xmlns:a16="http://schemas.microsoft.com/office/drawing/2014/main" id="{03645643-CC64-99F8-FDAF-60F1F4FA0D6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054AF35-9F42-35FB-5CA0-C8EE690E90B8}"/>
              </a:ext>
            </a:extLst>
          </p:cNvPr>
          <p:cNvSpPr>
            <a:spLocks noGrp="1"/>
          </p:cNvSpPr>
          <p:nvPr>
            <p:ph type="sldNum" sz="quarter" idx="12"/>
          </p:nvPr>
        </p:nvSpPr>
        <p:spPr/>
        <p:txBody>
          <a:bodyPr/>
          <a:lstStyle/>
          <a:p>
            <a:fld id="{B6E39215-3DAA-4B71-8D45-C3B23A4092F7}" type="slidenum">
              <a:rPr lang="zh-CN" altLang="en-US" smtClean="0"/>
              <a:t>‹#›</a:t>
            </a:fld>
            <a:endParaRPr lang="zh-CN" altLang="en-US"/>
          </a:p>
        </p:txBody>
      </p:sp>
    </p:spTree>
    <p:extLst>
      <p:ext uri="{BB962C8B-B14F-4D97-AF65-F5344CB8AC3E}">
        <p14:creationId xmlns:p14="http://schemas.microsoft.com/office/powerpoint/2010/main" val="4014722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68F2AB-11E7-D85C-8EB7-25083BF995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D097D6B-147E-2B05-B108-BD59546563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FC84A25-8571-17F8-245E-7B9B612D3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BC26568-E663-188F-4FCA-03794BAD63C4}"/>
              </a:ext>
            </a:extLst>
          </p:cNvPr>
          <p:cNvSpPr>
            <a:spLocks noGrp="1"/>
          </p:cNvSpPr>
          <p:nvPr>
            <p:ph type="dt" sz="half" idx="10"/>
          </p:nvPr>
        </p:nvSpPr>
        <p:spPr/>
        <p:txBody>
          <a:bodyPr/>
          <a:lstStyle/>
          <a:p>
            <a:fld id="{35A8A7D5-DD31-4502-A4F5-E1BF940C1A48}" type="datetimeFigureOut">
              <a:rPr lang="zh-CN" altLang="en-US" smtClean="0"/>
              <a:t>2022/9/3</a:t>
            </a:fld>
            <a:endParaRPr lang="zh-CN" altLang="en-US"/>
          </a:p>
        </p:txBody>
      </p:sp>
      <p:sp>
        <p:nvSpPr>
          <p:cNvPr id="6" name="页脚占位符 5">
            <a:extLst>
              <a:ext uri="{FF2B5EF4-FFF2-40B4-BE49-F238E27FC236}">
                <a16:creationId xmlns:a16="http://schemas.microsoft.com/office/drawing/2014/main" id="{127151C6-68AA-4CC5-128F-9CEDD9323AB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C7E446-E42C-CA6E-C86D-5940192356B7}"/>
              </a:ext>
            </a:extLst>
          </p:cNvPr>
          <p:cNvSpPr>
            <a:spLocks noGrp="1"/>
          </p:cNvSpPr>
          <p:nvPr>
            <p:ph type="sldNum" sz="quarter" idx="12"/>
          </p:nvPr>
        </p:nvSpPr>
        <p:spPr/>
        <p:txBody>
          <a:bodyPr/>
          <a:lstStyle/>
          <a:p>
            <a:fld id="{B6E39215-3DAA-4B71-8D45-C3B23A4092F7}" type="slidenum">
              <a:rPr lang="zh-CN" altLang="en-US" smtClean="0"/>
              <a:t>‹#›</a:t>
            </a:fld>
            <a:endParaRPr lang="zh-CN" altLang="en-US"/>
          </a:p>
        </p:txBody>
      </p:sp>
    </p:spTree>
    <p:extLst>
      <p:ext uri="{BB962C8B-B14F-4D97-AF65-F5344CB8AC3E}">
        <p14:creationId xmlns:p14="http://schemas.microsoft.com/office/powerpoint/2010/main" val="2838422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C4635A-9F15-5875-E299-7066D452A08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79C0413-E01A-62B3-5411-9757DEAD75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B05D21C-C3E8-48C5-4472-C69FD0ADEF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A3B3E39-73F4-D11A-3F80-DFE370E26FA0}"/>
              </a:ext>
            </a:extLst>
          </p:cNvPr>
          <p:cNvSpPr>
            <a:spLocks noGrp="1"/>
          </p:cNvSpPr>
          <p:nvPr>
            <p:ph type="dt" sz="half" idx="10"/>
          </p:nvPr>
        </p:nvSpPr>
        <p:spPr/>
        <p:txBody>
          <a:bodyPr/>
          <a:lstStyle/>
          <a:p>
            <a:fld id="{35A8A7D5-DD31-4502-A4F5-E1BF940C1A48}" type="datetimeFigureOut">
              <a:rPr lang="zh-CN" altLang="en-US" smtClean="0"/>
              <a:t>2022/9/3</a:t>
            </a:fld>
            <a:endParaRPr lang="zh-CN" altLang="en-US"/>
          </a:p>
        </p:txBody>
      </p:sp>
      <p:sp>
        <p:nvSpPr>
          <p:cNvPr id="6" name="页脚占位符 5">
            <a:extLst>
              <a:ext uri="{FF2B5EF4-FFF2-40B4-BE49-F238E27FC236}">
                <a16:creationId xmlns:a16="http://schemas.microsoft.com/office/drawing/2014/main" id="{D90D4B22-90F0-ECA8-85E6-353307C2003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290EA8C-A850-56A9-30D9-D2327526225C}"/>
              </a:ext>
            </a:extLst>
          </p:cNvPr>
          <p:cNvSpPr>
            <a:spLocks noGrp="1"/>
          </p:cNvSpPr>
          <p:nvPr>
            <p:ph type="sldNum" sz="quarter" idx="12"/>
          </p:nvPr>
        </p:nvSpPr>
        <p:spPr/>
        <p:txBody>
          <a:bodyPr/>
          <a:lstStyle/>
          <a:p>
            <a:fld id="{B6E39215-3DAA-4B71-8D45-C3B23A4092F7}" type="slidenum">
              <a:rPr lang="zh-CN" altLang="en-US" smtClean="0"/>
              <a:t>‹#›</a:t>
            </a:fld>
            <a:endParaRPr lang="zh-CN" altLang="en-US"/>
          </a:p>
        </p:txBody>
      </p:sp>
    </p:spTree>
    <p:extLst>
      <p:ext uri="{BB962C8B-B14F-4D97-AF65-F5344CB8AC3E}">
        <p14:creationId xmlns:p14="http://schemas.microsoft.com/office/powerpoint/2010/main" val="2826028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E6F05DD-4D8D-50DB-B300-32B26624B1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ACAA27B-42C1-2F75-A800-1726577522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F9C8D0B-CAF2-5B54-F05F-BF3888274A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A8A7D5-DD31-4502-A4F5-E1BF940C1A48}"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AE9734D9-BD13-A639-5C09-C9CD69C216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D5D4146-3311-65FE-4993-EAA8704B4D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39215-3DAA-4B71-8D45-C3B23A4092F7}" type="slidenum">
              <a:rPr lang="zh-CN" altLang="en-US" smtClean="0"/>
              <a:t>‹#›</a:t>
            </a:fld>
            <a:endParaRPr lang="zh-CN" altLang="en-US"/>
          </a:p>
        </p:txBody>
      </p:sp>
    </p:spTree>
    <p:extLst>
      <p:ext uri="{BB962C8B-B14F-4D97-AF65-F5344CB8AC3E}">
        <p14:creationId xmlns:p14="http://schemas.microsoft.com/office/powerpoint/2010/main" val="2760335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drum.lib.umd.edu/bitstream/handle/1903/370/CS-TR-2657.pdf"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hatch.on27@gmail.com"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drum.lib.umd.edu/bitstream/handle/1903/370/CS-TR-2657.pdf" TargetMode="Externa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50A96FA6-3D96-0E0F-D542-A3C66A3A2607}"/>
              </a:ext>
            </a:extLst>
          </p:cNvPr>
          <p:cNvSpPr txBox="1">
            <a:spLocks/>
          </p:cNvSpPr>
          <p:nvPr/>
        </p:nvSpPr>
        <p:spPr bwMode="auto">
          <a:xfrm>
            <a:off x="-685800" y="-1"/>
            <a:ext cx="13563600" cy="130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5000">
                <a:solidFill>
                  <a:srgbClr val="BE0204"/>
                </a:solidFill>
                <a:latin typeface="+mj-lt"/>
                <a:ea typeface="MS PGothic" panose="020B0600070205080204" pitchFamily="34" charset="-128"/>
                <a:cs typeface="+mj-cs"/>
              </a:defRPr>
            </a:lvl1pPr>
            <a:lvl2pPr algn="l" rtl="0" eaLnBrk="0" fontAlgn="base" hangingPunct="0">
              <a:spcBef>
                <a:spcPct val="0"/>
              </a:spcBef>
              <a:spcAft>
                <a:spcPct val="0"/>
              </a:spcAft>
              <a:defRPr sz="5000">
                <a:solidFill>
                  <a:srgbClr val="BE0204"/>
                </a:solidFill>
                <a:latin typeface="Arial" pitchFamily="-107" charset="0"/>
                <a:ea typeface="MS PGothic" panose="020B0600070205080204" pitchFamily="34" charset="-128"/>
                <a:cs typeface="ＭＳ Ｐゴシック" pitchFamily="-107" charset="-128"/>
              </a:defRPr>
            </a:lvl2pPr>
            <a:lvl3pPr algn="l" rtl="0" eaLnBrk="0" fontAlgn="base" hangingPunct="0">
              <a:spcBef>
                <a:spcPct val="0"/>
              </a:spcBef>
              <a:spcAft>
                <a:spcPct val="0"/>
              </a:spcAft>
              <a:defRPr sz="5000">
                <a:solidFill>
                  <a:srgbClr val="BE0204"/>
                </a:solidFill>
                <a:latin typeface="Arial" pitchFamily="-107" charset="0"/>
                <a:ea typeface="MS PGothic" panose="020B0600070205080204" pitchFamily="34" charset="-128"/>
                <a:cs typeface="ＭＳ Ｐゴシック" pitchFamily="-107" charset="-128"/>
              </a:defRPr>
            </a:lvl3pPr>
            <a:lvl4pPr algn="l" rtl="0" eaLnBrk="0" fontAlgn="base" hangingPunct="0">
              <a:spcBef>
                <a:spcPct val="0"/>
              </a:spcBef>
              <a:spcAft>
                <a:spcPct val="0"/>
              </a:spcAft>
              <a:defRPr sz="5000">
                <a:solidFill>
                  <a:srgbClr val="BE0204"/>
                </a:solidFill>
                <a:latin typeface="Arial" pitchFamily="-107" charset="0"/>
                <a:ea typeface="MS PGothic" panose="020B0600070205080204" pitchFamily="34" charset="-128"/>
                <a:cs typeface="ＭＳ Ｐゴシック" pitchFamily="-107" charset="-128"/>
              </a:defRPr>
            </a:lvl4pPr>
            <a:lvl5pPr algn="l" rtl="0" eaLnBrk="0" fontAlgn="base" hangingPunct="0">
              <a:spcBef>
                <a:spcPct val="0"/>
              </a:spcBef>
              <a:spcAft>
                <a:spcPct val="0"/>
              </a:spcAft>
              <a:defRPr sz="5000">
                <a:solidFill>
                  <a:srgbClr val="BE0204"/>
                </a:solidFill>
                <a:latin typeface="Arial" pitchFamily="-107" charset="0"/>
                <a:ea typeface="MS PGothic" panose="020B0600070205080204" pitchFamily="34" charset="-128"/>
                <a:cs typeface="ＭＳ Ｐゴシック" pitchFamily="-107" charset="-128"/>
              </a:defRPr>
            </a:lvl5pPr>
            <a:lvl6pPr marL="653110" algn="l" rtl="0" fontAlgn="base">
              <a:spcBef>
                <a:spcPct val="0"/>
              </a:spcBef>
              <a:spcAft>
                <a:spcPct val="0"/>
              </a:spcAft>
              <a:defRPr sz="5100">
                <a:solidFill>
                  <a:srgbClr val="FFC22D"/>
                </a:solidFill>
                <a:latin typeface="Arial" pitchFamily="-107" charset="0"/>
                <a:ea typeface="ＭＳ Ｐゴシック" pitchFamily="-107" charset="-128"/>
                <a:cs typeface="ＭＳ Ｐゴシック" pitchFamily="-107" charset="-128"/>
              </a:defRPr>
            </a:lvl6pPr>
            <a:lvl7pPr marL="1306220" algn="l" rtl="0" fontAlgn="base">
              <a:spcBef>
                <a:spcPct val="0"/>
              </a:spcBef>
              <a:spcAft>
                <a:spcPct val="0"/>
              </a:spcAft>
              <a:defRPr sz="5100">
                <a:solidFill>
                  <a:srgbClr val="FFC22D"/>
                </a:solidFill>
                <a:latin typeface="Arial" pitchFamily="-107" charset="0"/>
                <a:ea typeface="ＭＳ Ｐゴシック" pitchFamily="-107" charset="-128"/>
                <a:cs typeface="ＭＳ Ｐゴシック" pitchFamily="-107" charset="-128"/>
              </a:defRPr>
            </a:lvl7pPr>
            <a:lvl8pPr marL="1959331" algn="l" rtl="0" fontAlgn="base">
              <a:spcBef>
                <a:spcPct val="0"/>
              </a:spcBef>
              <a:spcAft>
                <a:spcPct val="0"/>
              </a:spcAft>
              <a:defRPr sz="5100">
                <a:solidFill>
                  <a:srgbClr val="FFC22D"/>
                </a:solidFill>
                <a:latin typeface="Arial" pitchFamily="-107" charset="0"/>
                <a:ea typeface="ＭＳ Ｐゴシック" pitchFamily="-107" charset="-128"/>
                <a:cs typeface="ＭＳ Ｐゴシック" pitchFamily="-107" charset="-128"/>
              </a:defRPr>
            </a:lvl8pPr>
            <a:lvl9pPr marL="2612441" algn="l" rtl="0" fontAlgn="base">
              <a:spcBef>
                <a:spcPct val="0"/>
              </a:spcBef>
              <a:spcAft>
                <a:spcPct val="0"/>
              </a:spcAft>
              <a:defRPr sz="5100">
                <a:solidFill>
                  <a:srgbClr val="FFC22D"/>
                </a:solidFill>
                <a:latin typeface="Arial" pitchFamily="-107" charset="0"/>
                <a:ea typeface="ＭＳ Ｐゴシック" pitchFamily="-107" charset="-128"/>
                <a:cs typeface="ＭＳ Ｐゴシック" pitchFamily="-107"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0" i="0" u="none" strike="noStrike" kern="0" cap="none" spc="0" normalizeH="0" baseline="0" noProof="0">
                <a:ln>
                  <a:noFill/>
                </a:ln>
                <a:effectLst/>
                <a:uLnTx/>
                <a:uFillTx/>
                <a:latin typeface="Arial"/>
              </a:rPr>
              <a:t>SizePairs: Achieving Stable and Balanced Temporal Treemaps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0" i="0" u="none" strike="noStrike" kern="0" cap="none" spc="0" normalizeH="0" baseline="0" noProof="0">
                <a:ln>
                  <a:noFill/>
                </a:ln>
                <a:effectLst/>
                <a:uLnTx/>
                <a:uFillTx/>
                <a:latin typeface="Arial"/>
              </a:rPr>
              <a:t>using Hierarchical Size-based Pairing</a:t>
            </a:r>
          </a:p>
        </p:txBody>
      </p:sp>
      <p:sp>
        <p:nvSpPr>
          <p:cNvPr id="18" name="Subtitle 2">
            <a:extLst>
              <a:ext uri="{FF2B5EF4-FFF2-40B4-BE49-F238E27FC236}">
                <a16:creationId xmlns:a16="http://schemas.microsoft.com/office/drawing/2014/main" id="{620A1DF9-DE86-15D7-64D8-653B22068B72}"/>
              </a:ext>
            </a:extLst>
          </p:cNvPr>
          <p:cNvSpPr txBox="1">
            <a:spLocks noChangeArrowheads="1"/>
          </p:cNvSpPr>
          <p:nvPr/>
        </p:nvSpPr>
        <p:spPr bwMode="auto">
          <a:xfrm>
            <a:off x="0" y="1310810"/>
            <a:ext cx="12192000" cy="477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lstStyle>
            <a:lvl1pPr marL="0" indent="0" algn="l" rtl="0" eaLnBrk="0" fontAlgn="base" hangingPunct="0">
              <a:spcBef>
                <a:spcPts val="0"/>
              </a:spcBef>
              <a:spcAft>
                <a:spcPts val="200"/>
              </a:spcAft>
              <a:buClr>
                <a:schemeClr val="bg2"/>
              </a:buClr>
              <a:buFontTx/>
              <a:buNone/>
              <a:defRPr sz="3600">
                <a:solidFill>
                  <a:srgbClr val="262626"/>
                </a:solidFill>
                <a:latin typeface="+mn-lt"/>
                <a:ea typeface="MS PGothic" panose="020B0600070205080204" pitchFamily="34" charset="-128"/>
                <a:cs typeface="+mn-cs"/>
              </a:defRPr>
            </a:lvl1pPr>
            <a:lvl2pPr marL="687388" indent="-352425" algn="l" rtl="0" eaLnBrk="0" fontAlgn="base" hangingPunct="0">
              <a:spcBef>
                <a:spcPts val="400"/>
              </a:spcBef>
              <a:spcAft>
                <a:spcPts val="200"/>
              </a:spcAft>
              <a:buClr>
                <a:srgbClr val="ADD3F7"/>
              </a:buClr>
              <a:buFont typeface="Times" panose="02020603050405020304" pitchFamily="18" charset="0"/>
              <a:buChar char="•"/>
              <a:defRPr sz="3400">
                <a:solidFill>
                  <a:srgbClr val="262626"/>
                </a:solidFill>
                <a:latin typeface="+mn-lt"/>
                <a:ea typeface="MS PGothic" panose="020B0600070205080204" pitchFamily="34" charset="-128"/>
                <a:cs typeface="ＭＳ Ｐゴシック" charset="0"/>
              </a:defRPr>
            </a:lvl2pPr>
            <a:lvl3pPr marL="1631950" indent="-325438" algn="l" rtl="0" eaLnBrk="0" fontAlgn="base" hangingPunct="0">
              <a:spcBef>
                <a:spcPts val="400"/>
              </a:spcBef>
              <a:spcAft>
                <a:spcPts val="200"/>
              </a:spcAft>
              <a:buChar char="•"/>
              <a:defRPr sz="2800">
                <a:solidFill>
                  <a:srgbClr val="262626"/>
                </a:solidFill>
                <a:latin typeface="+mn-lt"/>
                <a:ea typeface="MS PGothic" panose="020B0600070205080204" pitchFamily="34" charset="-128"/>
                <a:cs typeface="ＭＳ Ｐゴシック" charset="0"/>
              </a:defRPr>
            </a:lvl3pPr>
            <a:lvl4pPr marL="2284413" indent="-325438" algn="l" rtl="0" eaLnBrk="0" fontAlgn="base" hangingPunct="0">
              <a:spcBef>
                <a:spcPts val="400"/>
              </a:spcBef>
              <a:spcAft>
                <a:spcPts val="200"/>
              </a:spcAft>
              <a:buChar char="–"/>
              <a:defRPr sz="2800">
                <a:solidFill>
                  <a:srgbClr val="262626"/>
                </a:solidFill>
                <a:latin typeface="+mn-lt"/>
                <a:ea typeface="MS PGothic" panose="020B0600070205080204" pitchFamily="34" charset="-128"/>
                <a:cs typeface="ＭＳ Ｐゴシック" charset="0"/>
              </a:defRPr>
            </a:lvl4pPr>
            <a:lvl5pPr marL="2938463" indent="-325438" algn="l" rtl="0" eaLnBrk="0" fontAlgn="base" hangingPunct="0">
              <a:spcBef>
                <a:spcPts val="400"/>
              </a:spcBef>
              <a:spcAft>
                <a:spcPts val="200"/>
              </a:spcAft>
              <a:buChar char="»"/>
              <a:defRPr sz="2800">
                <a:solidFill>
                  <a:srgbClr val="262626"/>
                </a:solidFill>
                <a:latin typeface="+mn-lt"/>
                <a:ea typeface="MS PGothic" panose="020B0600070205080204" pitchFamily="34" charset="-128"/>
                <a:cs typeface="ＭＳ Ｐゴシック" charset="0"/>
              </a:defRPr>
            </a:lvl5pPr>
            <a:lvl6pPr marL="3592106" indent="-326555" algn="l" rtl="0" fontAlgn="base">
              <a:spcBef>
                <a:spcPct val="20000"/>
              </a:spcBef>
              <a:spcAft>
                <a:spcPct val="0"/>
              </a:spcAft>
              <a:buChar char="»"/>
              <a:defRPr sz="3400">
                <a:solidFill>
                  <a:srgbClr val="EEEAFF"/>
                </a:solidFill>
                <a:latin typeface="+mn-lt"/>
                <a:ea typeface="+mn-ea"/>
              </a:defRPr>
            </a:lvl6pPr>
            <a:lvl7pPr marL="4245216" indent="-326555" algn="l" rtl="0" fontAlgn="base">
              <a:spcBef>
                <a:spcPct val="20000"/>
              </a:spcBef>
              <a:spcAft>
                <a:spcPct val="0"/>
              </a:spcAft>
              <a:buChar char="»"/>
              <a:defRPr sz="3400">
                <a:solidFill>
                  <a:srgbClr val="EEEAFF"/>
                </a:solidFill>
                <a:latin typeface="+mn-lt"/>
                <a:ea typeface="+mn-ea"/>
              </a:defRPr>
            </a:lvl7pPr>
            <a:lvl8pPr marL="4898327" indent="-326555" algn="l" rtl="0" fontAlgn="base">
              <a:spcBef>
                <a:spcPct val="20000"/>
              </a:spcBef>
              <a:spcAft>
                <a:spcPct val="0"/>
              </a:spcAft>
              <a:buChar char="»"/>
              <a:defRPr sz="3400">
                <a:solidFill>
                  <a:srgbClr val="EEEAFF"/>
                </a:solidFill>
                <a:latin typeface="+mn-lt"/>
                <a:ea typeface="+mn-ea"/>
              </a:defRPr>
            </a:lvl8pPr>
            <a:lvl9pPr marL="5551437" indent="-326555" algn="l" rtl="0" fontAlgn="base">
              <a:spcBef>
                <a:spcPct val="20000"/>
              </a:spcBef>
              <a:spcAft>
                <a:spcPct val="0"/>
              </a:spcAft>
              <a:buChar char="»"/>
              <a:defRPr sz="3400">
                <a:solidFill>
                  <a:srgbClr val="EEEAFF"/>
                </a:solidFill>
                <a:latin typeface="+mn-lt"/>
                <a:ea typeface="+mn-ea"/>
              </a:defRPr>
            </a:lvl9pPr>
          </a:lstStyle>
          <a:p>
            <a:pPr algn="ctr">
              <a:spcBef>
                <a:spcPct val="0"/>
              </a:spcBef>
              <a:buClr>
                <a:srgbClr val="76B6F2"/>
              </a:buClr>
              <a:defRPr/>
            </a:pPr>
            <a:r>
              <a:rPr lang="en-US" altLang="zh-CN" sz="1800" b="1" kern="0">
                <a:solidFill>
                  <a:srgbClr val="FF0000"/>
                </a:solidFill>
                <a:latin typeface="Arial" panose="020B0604020202020204" pitchFamily="34" charset="0"/>
                <a:cs typeface="Arial" panose="020B0604020202020204" pitchFamily="34" charset="0"/>
              </a:rPr>
              <a:t>Chang Han</a:t>
            </a:r>
            <a:r>
              <a:rPr lang="en-GB" altLang="zh-CN" sz="1800" b="1" kern="0" baseline="30000">
                <a:solidFill>
                  <a:schemeClr val="tx1"/>
                </a:solidFill>
                <a:latin typeface="Arial" panose="020B0604020202020204" pitchFamily="34" charset="0"/>
                <a:cs typeface="Arial" panose="020B0604020202020204" pitchFamily="34" charset="0"/>
              </a:rPr>
              <a:t>1</a:t>
            </a:r>
            <a:r>
              <a:rPr lang="en-US" altLang="zh-CN" sz="1800" b="1" kern="0">
                <a:solidFill>
                  <a:prstClr val="black"/>
                </a:solidFill>
                <a:latin typeface="Arial" panose="020B0604020202020204" pitchFamily="34" charset="0"/>
                <a:cs typeface="Arial" panose="020B0604020202020204" pitchFamily="34" charset="0"/>
              </a:rPr>
              <a:t>,</a:t>
            </a:r>
            <a:r>
              <a:rPr lang="zh-CN" altLang="en-US" sz="1800" b="1" kern="0">
                <a:solidFill>
                  <a:prstClr val="black"/>
                </a:solidFill>
                <a:latin typeface="Arial" panose="020B0604020202020204" pitchFamily="34" charset="0"/>
                <a:cs typeface="Arial" panose="020B0604020202020204" pitchFamily="34" charset="0"/>
              </a:rPr>
              <a:t> </a:t>
            </a:r>
            <a:r>
              <a:rPr lang="en-US" altLang="zh-CN" sz="1800" b="1" kern="0">
                <a:solidFill>
                  <a:prstClr val="black"/>
                </a:solidFill>
                <a:latin typeface="Arial" panose="020B0604020202020204" pitchFamily="34" charset="0"/>
                <a:cs typeface="Arial" panose="020B0604020202020204" pitchFamily="34" charset="0"/>
              </a:rPr>
              <a:t>Jaemin Jo</a:t>
            </a:r>
            <a:r>
              <a:rPr lang="en-US" altLang="zh-CN" sz="1800" b="1" kern="0" baseline="30000">
                <a:solidFill>
                  <a:srgbClr val="0E0E26"/>
                </a:solidFill>
                <a:latin typeface="Arial" panose="020B0604020202020204" pitchFamily="34" charset="0"/>
                <a:cs typeface="Arial" panose="020B0604020202020204" pitchFamily="34" charset="0"/>
              </a:rPr>
              <a:t>2</a:t>
            </a:r>
            <a:r>
              <a:rPr lang="en-US" altLang="zh-CN" sz="1800" b="1" kern="0">
                <a:latin typeface="Arial" panose="020B0604020202020204" pitchFamily="34" charset="0"/>
                <a:cs typeface="Arial" panose="020B0604020202020204" pitchFamily="34" charset="0"/>
              </a:rPr>
              <a:t>, </a:t>
            </a:r>
            <a:r>
              <a:rPr lang="en-US" altLang="zh-CN" sz="1800" b="1" kern="0" err="1">
                <a:latin typeface="Arial" panose="020B0604020202020204" pitchFamily="34" charset="0"/>
                <a:cs typeface="Arial" panose="020B0604020202020204" pitchFamily="34" charset="0"/>
              </a:rPr>
              <a:t>Anyi</a:t>
            </a:r>
            <a:r>
              <a:rPr lang="en-US" altLang="zh-CN" sz="1800" b="1" kern="0">
                <a:latin typeface="Arial" panose="020B0604020202020204" pitchFamily="34" charset="0"/>
                <a:cs typeface="Arial" panose="020B0604020202020204" pitchFamily="34" charset="0"/>
              </a:rPr>
              <a:t> Li</a:t>
            </a:r>
            <a:r>
              <a:rPr lang="en-GB" altLang="zh-CN" sz="1800" b="1" kern="0" baseline="30000">
                <a:solidFill>
                  <a:srgbClr val="0E0E26"/>
                </a:solidFill>
                <a:latin typeface="Arial" panose="020B0604020202020204" pitchFamily="34" charset="0"/>
                <a:cs typeface="Arial" panose="020B0604020202020204" pitchFamily="34" charset="0"/>
              </a:rPr>
              <a:t>1</a:t>
            </a:r>
            <a:r>
              <a:rPr lang="en-US" altLang="zh-CN" sz="1800" b="1" kern="0">
                <a:latin typeface="Arial" panose="020B0604020202020204" pitchFamily="34" charset="0"/>
                <a:cs typeface="Arial" panose="020B0604020202020204" pitchFamily="34" charset="0"/>
              </a:rPr>
              <a:t>, Bongshin Lee</a:t>
            </a:r>
            <a:r>
              <a:rPr lang="en-US" altLang="zh-CN" sz="1800" b="1" kern="0" baseline="30000">
                <a:solidFill>
                  <a:srgbClr val="0E0E26"/>
                </a:solidFill>
                <a:latin typeface="Arial" panose="020B0604020202020204" pitchFamily="34" charset="0"/>
                <a:cs typeface="Arial" panose="020B0604020202020204" pitchFamily="34" charset="0"/>
              </a:rPr>
              <a:t>3</a:t>
            </a:r>
            <a:r>
              <a:rPr lang="en-US" altLang="zh-CN" sz="1800" b="1" kern="0">
                <a:latin typeface="Arial" panose="020B0604020202020204" pitchFamily="34" charset="0"/>
                <a:cs typeface="Arial" panose="020B0604020202020204" pitchFamily="34" charset="0"/>
              </a:rPr>
              <a:t>, Oliver Deussen</a:t>
            </a:r>
            <a:r>
              <a:rPr lang="en-US" altLang="zh-CN" sz="1800" b="1" kern="0" baseline="30000">
                <a:solidFill>
                  <a:srgbClr val="0E0E26"/>
                </a:solidFill>
                <a:latin typeface="Arial" panose="020B0604020202020204" pitchFamily="34" charset="0"/>
                <a:cs typeface="Arial" panose="020B0604020202020204" pitchFamily="34" charset="0"/>
              </a:rPr>
              <a:t>4</a:t>
            </a:r>
            <a:r>
              <a:rPr lang="en-US" altLang="zh-CN" sz="1800" b="1" kern="0">
                <a:latin typeface="Arial" panose="020B0604020202020204" pitchFamily="34" charset="0"/>
                <a:cs typeface="Arial" panose="020B0604020202020204" pitchFamily="34" charset="0"/>
              </a:rPr>
              <a:t>, and Yunhai Wang</a:t>
            </a:r>
            <a:r>
              <a:rPr lang="en-US" altLang="zh-CN" sz="1800" b="1" kern="0" baseline="30000">
                <a:solidFill>
                  <a:srgbClr val="0E0E26"/>
                </a:solidFill>
                <a:latin typeface="Arial" panose="020B0604020202020204" pitchFamily="34" charset="0"/>
                <a:cs typeface="Arial" panose="020B0604020202020204" pitchFamily="34" charset="0"/>
              </a:rPr>
              <a:t>1</a:t>
            </a:r>
            <a:endParaRPr lang="zh-CN" altLang="en-US" sz="1800" b="1" kern="0">
              <a:latin typeface="Arial" panose="020B0604020202020204" pitchFamily="34" charset="0"/>
              <a:cs typeface="Arial" panose="020B0604020202020204" pitchFamily="34" charset="0"/>
            </a:endParaRPr>
          </a:p>
          <a:p>
            <a:pPr>
              <a:spcBef>
                <a:spcPct val="0"/>
              </a:spcBef>
              <a:buClr>
                <a:srgbClr val="76B6F2"/>
              </a:buClr>
              <a:defRPr/>
            </a:pPr>
            <a:endParaRPr lang="en-US" altLang="zh-CN" sz="1800" kern="0">
              <a:latin typeface="Arial"/>
            </a:endParaRPr>
          </a:p>
        </p:txBody>
      </p:sp>
      <p:sp>
        <p:nvSpPr>
          <p:cNvPr id="20" name="矩形 19">
            <a:extLst>
              <a:ext uri="{FF2B5EF4-FFF2-40B4-BE49-F238E27FC236}">
                <a16:creationId xmlns:a16="http://schemas.microsoft.com/office/drawing/2014/main" id="{8028B03C-D411-9058-0B09-83210280112E}"/>
              </a:ext>
            </a:extLst>
          </p:cNvPr>
          <p:cNvSpPr/>
          <p:nvPr/>
        </p:nvSpPr>
        <p:spPr>
          <a:xfrm>
            <a:off x="2486109" y="2586126"/>
            <a:ext cx="2616403" cy="307777"/>
          </a:xfrm>
          <a:prstGeom prst="rect">
            <a:avLst/>
          </a:prstGeom>
        </p:spPr>
        <p:txBody>
          <a:bodyPr wrap="square">
            <a:spAutoFit/>
          </a:bodyPr>
          <a:lstStyle/>
          <a:p>
            <a:pPr eaLnBrk="0" fontAlgn="base" hangingPunct="0">
              <a:spcBef>
                <a:spcPct val="0"/>
              </a:spcBef>
              <a:spcAft>
                <a:spcPct val="0"/>
              </a:spcAft>
              <a:defRPr/>
            </a:pPr>
            <a:r>
              <a:rPr lang="en-US" altLang="zh-CN" sz="1400" b="1" baseline="30000">
                <a:solidFill>
                  <a:prstClr val="black"/>
                </a:solidFill>
                <a:latin typeface="Arial"/>
                <a:ea typeface="MS PGothic" panose="020B0600070205080204" pitchFamily="34" charset="-128"/>
                <a:cs typeface="Helvetica" pitchFamily="34" charset="0"/>
              </a:rPr>
              <a:t>1 </a:t>
            </a:r>
            <a:r>
              <a:rPr lang="en-US" altLang="zh-CN" sz="1400" b="1">
                <a:solidFill>
                  <a:srgbClr val="FF0000"/>
                </a:solidFill>
                <a:latin typeface="Arial"/>
                <a:ea typeface="MS PGothic" panose="020B0600070205080204" pitchFamily="34" charset="-128"/>
                <a:cs typeface="Helvetica" pitchFamily="34" charset="0"/>
              </a:rPr>
              <a:t>Shandong University</a:t>
            </a:r>
            <a:endParaRPr lang="en-US" altLang="zh-CN" sz="1400" b="1">
              <a:latin typeface="Arial"/>
              <a:ea typeface="MS PGothic" panose="020B0600070205080204" pitchFamily="34" charset="-128"/>
              <a:cs typeface="Helvetica" pitchFamily="34" charset="0"/>
            </a:endParaRPr>
          </a:p>
        </p:txBody>
      </p:sp>
      <p:sp>
        <p:nvSpPr>
          <p:cNvPr id="30" name="矩形 29">
            <a:extLst>
              <a:ext uri="{FF2B5EF4-FFF2-40B4-BE49-F238E27FC236}">
                <a16:creationId xmlns:a16="http://schemas.microsoft.com/office/drawing/2014/main" id="{B887AD64-30B6-DF0D-3BDD-1314DE41C1DF}"/>
              </a:ext>
            </a:extLst>
          </p:cNvPr>
          <p:cNvSpPr/>
          <p:nvPr/>
        </p:nvSpPr>
        <p:spPr>
          <a:xfrm>
            <a:off x="4310048" y="1890218"/>
            <a:ext cx="3571904" cy="246221"/>
          </a:xfrm>
          <a:prstGeom prst="rect">
            <a:avLst/>
          </a:prstGeom>
        </p:spPr>
        <p:txBody>
          <a:bodyPr wrap="square">
            <a:spAutoFit/>
          </a:bodyPr>
          <a:lstStyle/>
          <a:p>
            <a:pPr eaLnBrk="0" fontAlgn="base" hangingPunct="0">
              <a:spcBef>
                <a:spcPct val="0"/>
              </a:spcBef>
              <a:spcAft>
                <a:spcPct val="0"/>
              </a:spcAft>
              <a:defRPr/>
            </a:pPr>
            <a:r>
              <a:rPr lang="en-US" altLang="zh-CN" sz="1000" b="1">
                <a:latin typeface="Arial"/>
                <a:ea typeface="MS PGothic" panose="020B0600070205080204" pitchFamily="34" charset="-128"/>
                <a:cs typeface="Helvetica" pitchFamily="34" charset="0"/>
              </a:rPr>
              <a:t>  </a:t>
            </a:r>
          </a:p>
        </p:txBody>
      </p:sp>
      <p:pic>
        <p:nvPicPr>
          <p:cNvPr id="33" name="图片 32">
            <a:extLst>
              <a:ext uri="{FF2B5EF4-FFF2-40B4-BE49-F238E27FC236}">
                <a16:creationId xmlns:a16="http://schemas.microsoft.com/office/drawing/2014/main" id="{11C09DEF-A9E8-E4B7-E225-BA63180C0808}"/>
              </a:ext>
            </a:extLst>
          </p:cNvPr>
          <p:cNvPicPr>
            <a:picLocks noChangeAspect="1"/>
          </p:cNvPicPr>
          <p:nvPr/>
        </p:nvPicPr>
        <p:blipFill rotWithShape="1">
          <a:blip r:embed="rId3">
            <a:extLst>
              <a:ext uri="{28A0092B-C50C-407E-A947-70E740481C1C}">
                <a14:useLocalDpi xmlns:a14="http://schemas.microsoft.com/office/drawing/2010/main" val="0"/>
              </a:ext>
            </a:extLst>
          </a:blip>
          <a:srcRect l="4830" t="36307" b="-7020"/>
          <a:stretch/>
        </p:blipFill>
        <p:spPr>
          <a:xfrm>
            <a:off x="1857130" y="3026876"/>
            <a:ext cx="9321950" cy="4137385"/>
          </a:xfrm>
          <a:prstGeom prst="rect">
            <a:avLst/>
          </a:prstGeom>
        </p:spPr>
      </p:pic>
      <p:pic>
        <p:nvPicPr>
          <p:cNvPr id="34" name="图片 4">
            <a:extLst>
              <a:ext uri="{FF2B5EF4-FFF2-40B4-BE49-F238E27FC236}">
                <a16:creationId xmlns:a16="http://schemas.microsoft.com/office/drawing/2014/main" id="{F65F19E5-B7F1-69B9-E1BA-7F8AF4418A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221" y="1871864"/>
            <a:ext cx="659014" cy="66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文本框 35">
            <a:extLst>
              <a:ext uri="{FF2B5EF4-FFF2-40B4-BE49-F238E27FC236}">
                <a16:creationId xmlns:a16="http://schemas.microsoft.com/office/drawing/2014/main" id="{57A4F90D-F6E3-D459-7105-FC0501E0ABAE}"/>
              </a:ext>
            </a:extLst>
          </p:cNvPr>
          <p:cNvSpPr txBox="1"/>
          <p:nvPr/>
        </p:nvSpPr>
        <p:spPr>
          <a:xfrm>
            <a:off x="5838074" y="2592278"/>
            <a:ext cx="2526182" cy="307777"/>
          </a:xfrm>
          <a:prstGeom prst="rect">
            <a:avLst/>
          </a:prstGeom>
          <a:noFill/>
        </p:spPr>
        <p:txBody>
          <a:bodyPr wrap="square">
            <a:spAutoFit/>
          </a:bodyPr>
          <a:lstStyle/>
          <a:p>
            <a:r>
              <a:rPr lang="en-US" altLang="zh-CN" sz="1400" b="1" baseline="30000">
                <a:latin typeface="Arial"/>
                <a:ea typeface="MS PGothic" panose="020B0600070205080204" pitchFamily="34" charset="-128"/>
                <a:cs typeface="Helvetica" pitchFamily="34" charset="0"/>
              </a:rPr>
              <a:t>3 </a:t>
            </a:r>
            <a:r>
              <a:rPr lang="en-US" altLang="zh-CN" sz="1400" b="1">
                <a:latin typeface="Arial"/>
                <a:ea typeface="MS PGothic" panose="020B0600070205080204" pitchFamily="34" charset="-128"/>
                <a:cs typeface="Helvetica" pitchFamily="34" charset="0"/>
              </a:rPr>
              <a:t>Microsoft Research </a:t>
            </a:r>
            <a:endParaRPr lang="zh-CN" altLang="en-US" sz="1400"/>
          </a:p>
        </p:txBody>
      </p:sp>
      <p:sp>
        <p:nvSpPr>
          <p:cNvPr id="38" name="文本框 37">
            <a:extLst>
              <a:ext uri="{FF2B5EF4-FFF2-40B4-BE49-F238E27FC236}">
                <a16:creationId xmlns:a16="http://schemas.microsoft.com/office/drawing/2014/main" id="{D7DDC8EC-72AF-FB31-254E-AEB68A53156A}"/>
              </a:ext>
            </a:extLst>
          </p:cNvPr>
          <p:cNvSpPr txBox="1"/>
          <p:nvPr/>
        </p:nvSpPr>
        <p:spPr>
          <a:xfrm>
            <a:off x="7415680" y="2577335"/>
            <a:ext cx="2578607" cy="307777"/>
          </a:xfrm>
          <a:prstGeom prst="rect">
            <a:avLst/>
          </a:prstGeom>
          <a:noFill/>
        </p:spPr>
        <p:txBody>
          <a:bodyPr wrap="square">
            <a:spAutoFit/>
          </a:bodyPr>
          <a:lstStyle/>
          <a:p>
            <a:pPr algn="ctr" eaLnBrk="0" fontAlgn="base" hangingPunct="0">
              <a:spcBef>
                <a:spcPct val="0"/>
              </a:spcBef>
              <a:spcAft>
                <a:spcPct val="0"/>
              </a:spcAft>
              <a:defRPr/>
            </a:pPr>
            <a:r>
              <a:rPr lang="en-US" altLang="zh-CN" sz="1400" b="1" baseline="30000">
                <a:latin typeface="Arial"/>
                <a:ea typeface="MS PGothic" panose="020B0600070205080204" pitchFamily="34" charset="-128"/>
                <a:cs typeface="Helvetica" pitchFamily="34" charset="0"/>
              </a:rPr>
              <a:t>4 </a:t>
            </a:r>
            <a:r>
              <a:rPr lang="en-US" altLang="zh-CN" sz="1400" b="1">
                <a:solidFill>
                  <a:prstClr val="black"/>
                </a:solidFill>
                <a:latin typeface="Arial"/>
                <a:ea typeface="MS PGothic" panose="020B0600070205080204" pitchFamily="34" charset="-128"/>
                <a:cs typeface="Helvetica" pitchFamily="34" charset="0"/>
              </a:rPr>
              <a:t>Konstanz University</a:t>
            </a:r>
          </a:p>
        </p:txBody>
      </p:sp>
      <p:sp>
        <p:nvSpPr>
          <p:cNvPr id="40" name="文本框 39">
            <a:extLst>
              <a:ext uri="{FF2B5EF4-FFF2-40B4-BE49-F238E27FC236}">
                <a16:creationId xmlns:a16="http://schemas.microsoft.com/office/drawing/2014/main" id="{30029B0A-19B6-EE95-A8B3-CA273C5B2F48}"/>
              </a:ext>
            </a:extLst>
          </p:cNvPr>
          <p:cNvSpPr txBox="1"/>
          <p:nvPr/>
        </p:nvSpPr>
        <p:spPr>
          <a:xfrm>
            <a:off x="4386458" y="2577568"/>
            <a:ext cx="1563729" cy="461665"/>
          </a:xfrm>
          <a:prstGeom prst="rect">
            <a:avLst/>
          </a:prstGeom>
          <a:noFill/>
        </p:spPr>
        <p:txBody>
          <a:bodyPr wrap="square">
            <a:spAutoFit/>
          </a:bodyPr>
          <a:lstStyle/>
          <a:p>
            <a:pPr algn="ctr"/>
            <a:r>
              <a:rPr lang="en-US" altLang="zh-CN" sz="1200" b="1" baseline="30000">
                <a:latin typeface="Arial"/>
                <a:ea typeface="MS PGothic" panose="020B0600070205080204" pitchFamily="34" charset="-128"/>
                <a:cs typeface="Helvetica" pitchFamily="34" charset="0"/>
              </a:rPr>
              <a:t>2 </a:t>
            </a:r>
            <a:r>
              <a:rPr lang="en-US" altLang="zh-CN" sz="1200" b="1">
                <a:latin typeface="Arial"/>
                <a:ea typeface="MS PGothic" panose="020B0600070205080204" pitchFamily="34" charset="-128"/>
                <a:cs typeface="Helvetica" pitchFamily="34" charset="0"/>
              </a:rPr>
              <a:t>Sungkyunkwan </a:t>
            </a:r>
          </a:p>
          <a:p>
            <a:pPr algn="ctr"/>
            <a:r>
              <a:rPr lang="en-US" altLang="zh-CN" sz="1200" b="1">
                <a:latin typeface="Arial"/>
                <a:ea typeface="MS PGothic" panose="020B0600070205080204" pitchFamily="34" charset="-128"/>
                <a:cs typeface="Helvetica" pitchFamily="34" charset="0"/>
              </a:rPr>
              <a:t>University</a:t>
            </a:r>
            <a:endParaRPr lang="zh-CN" altLang="en-US" sz="1200"/>
          </a:p>
        </p:txBody>
      </p:sp>
      <p:pic>
        <p:nvPicPr>
          <p:cNvPr id="41" name="Picture 2" descr="成均館大學- 維基百科，自由的百科全書">
            <a:extLst>
              <a:ext uri="{FF2B5EF4-FFF2-40B4-BE49-F238E27FC236}">
                <a16:creationId xmlns:a16="http://schemas.microsoft.com/office/drawing/2014/main" id="{32C487DF-DB7E-A468-0751-5E9351E260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659" t="12972" r="14296"/>
          <a:stretch/>
        </p:blipFill>
        <p:spPr bwMode="auto">
          <a:xfrm>
            <a:off x="4693975" y="1871865"/>
            <a:ext cx="797741" cy="788456"/>
          </a:xfrm>
          <a:prstGeom prst="rect">
            <a:avLst/>
          </a:prstGeom>
          <a:noFill/>
          <a:extLst>
            <a:ext uri="{909E8E84-426E-40DD-AFC4-6F175D3DCCD1}">
              <a14:hiddenFill xmlns:a14="http://schemas.microsoft.com/office/drawing/2010/main">
                <a:solidFill>
                  <a:srgbClr val="FFFFFF"/>
                </a:solidFill>
              </a14:hiddenFill>
            </a:ext>
          </a:extLst>
        </p:spPr>
      </p:pic>
      <p:pic>
        <p:nvPicPr>
          <p:cNvPr id="42" name="图片 41">
            <a:extLst>
              <a:ext uri="{FF2B5EF4-FFF2-40B4-BE49-F238E27FC236}">
                <a16:creationId xmlns:a16="http://schemas.microsoft.com/office/drawing/2014/main" id="{8B5A7A5F-E92E-EA73-B4E5-C48CB67FC351}"/>
              </a:ext>
            </a:extLst>
          </p:cNvPr>
          <p:cNvPicPr>
            <a:picLocks noChangeAspect="1"/>
          </p:cNvPicPr>
          <p:nvPr/>
        </p:nvPicPr>
        <p:blipFill rotWithShape="1">
          <a:blip r:embed="rId6"/>
          <a:srcRect t="-1" r="76132" b="-10784"/>
          <a:stretch/>
        </p:blipFill>
        <p:spPr>
          <a:xfrm>
            <a:off x="6474669" y="1871864"/>
            <a:ext cx="724200" cy="705471"/>
          </a:xfrm>
          <a:prstGeom prst="rect">
            <a:avLst/>
          </a:prstGeom>
        </p:spPr>
      </p:pic>
      <p:pic>
        <p:nvPicPr>
          <p:cNvPr id="43" name="图片 8">
            <a:extLst>
              <a:ext uri="{FF2B5EF4-FFF2-40B4-BE49-F238E27FC236}">
                <a16:creationId xmlns:a16="http://schemas.microsoft.com/office/drawing/2014/main" id="{19986A02-ADFE-1876-6A9E-B78E7B7D87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7156" y="1829027"/>
            <a:ext cx="728981" cy="71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文本框 47">
            <a:extLst>
              <a:ext uri="{FF2B5EF4-FFF2-40B4-BE49-F238E27FC236}">
                <a16:creationId xmlns:a16="http://schemas.microsoft.com/office/drawing/2014/main" id="{AE6F09B2-DAF4-6B21-5E37-632AF995C999}"/>
              </a:ext>
            </a:extLst>
          </p:cNvPr>
          <p:cNvSpPr txBox="1"/>
          <p:nvPr/>
        </p:nvSpPr>
        <p:spPr>
          <a:xfrm>
            <a:off x="684990" y="4371795"/>
            <a:ext cx="400385" cy="646331"/>
          </a:xfrm>
          <a:prstGeom prst="rect">
            <a:avLst/>
          </a:prstGeom>
          <a:noFill/>
        </p:spPr>
        <p:txBody>
          <a:bodyPr wrap="square" rtlCol="0">
            <a:spAutoFit/>
          </a:bodyPr>
          <a:lstStyle/>
          <a:p>
            <a:r>
              <a:rPr lang="en-US" altLang="zh-CN" sz="3600" i="1">
                <a:solidFill>
                  <a:srgbClr val="0070C0"/>
                </a:solidFill>
                <a:latin typeface="Arial" panose="020B0604020202020204" pitchFamily="34" charset="0"/>
                <a:cs typeface="Arial" panose="020B0604020202020204" pitchFamily="34" charset="0"/>
              </a:rPr>
              <a:t>t</a:t>
            </a:r>
            <a:endParaRPr lang="zh-CN" altLang="en-US" sz="3600" i="1">
              <a:solidFill>
                <a:srgbClr val="0070C0"/>
              </a:solidFill>
              <a:latin typeface="Arial" panose="020B0604020202020204" pitchFamily="34" charset="0"/>
              <a:cs typeface="Arial" panose="020B0604020202020204" pitchFamily="34" charset="0"/>
            </a:endParaRPr>
          </a:p>
        </p:txBody>
      </p:sp>
      <p:sp>
        <p:nvSpPr>
          <p:cNvPr id="49" name="箭头: 下 48">
            <a:extLst>
              <a:ext uri="{FF2B5EF4-FFF2-40B4-BE49-F238E27FC236}">
                <a16:creationId xmlns:a16="http://schemas.microsoft.com/office/drawing/2014/main" id="{E7D56DD7-E289-E9E5-6784-C4D3199F1C3F}"/>
              </a:ext>
            </a:extLst>
          </p:cNvPr>
          <p:cNvSpPr/>
          <p:nvPr/>
        </p:nvSpPr>
        <p:spPr>
          <a:xfrm>
            <a:off x="1147854" y="4327615"/>
            <a:ext cx="446605" cy="858321"/>
          </a:xfrm>
          <a:prstGeom prst="downArrow">
            <a:avLst>
              <a:gd name="adj1" fmla="val 41244"/>
              <a:gd name="adj2" fmla="val 62926"/>
            </a:avLst>
          </a:prstGeom>
          <a:solidFill>
            <a:srgbClr val="7E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C27B0F00-823E-4334-9369-E0434382EF86}"/>
              </a:ext>
            </a:extLst>
          </p:cNvPr>
          <p:cNvSpPr txBox="1"/>
          <p:nvPr/>
        </p:nvSpPr>
        <p:spPr>
          <a:xfrm>
            <a:off x="1085375" y="97191"/>
            <a:ext cx="10020545" cy="132343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0" cap="none" spc="0" normalizeH="0" baseline="0" noProof="0">
                <a:ln>
                  <a:noFill/>
                </a:ln>
                <a:solidFill>
                  <a:srgbClr val="C00000"/>
                </a:solidFill>
                <a:effectLst/>
                <a:uLnTx/>
                <a:uFillTx/>
                <a:latin typeface="华文楷体" panose="02010600040101010101" pitchFamily="2" charset="-122"/>
                <a:ea typeface="华文楷体" panose="02010600040101010101" pitchFamily="2" charset="-122"/>
                <a:cs typeface="Arial" panose="020B0604020202020204" pitchFamily="34" charset="0"/>
              </a:rPr>
              <a:t>通过基于面积的层次配对实现稳定和均衡的时序矩形树图</a:t>
            </a:r>
            <a:endParaRPr kumimoji="0" lang="en-US" altLang="zh-CN" sz="4000" b="0" i="0" u="none" strike="noStrike" kern="0" cap="none" spc="0" normalizeH="0" baseline="0" noProof="0">
              <a:ln>
                <a:noFill/>
              </a:ln>
              <a:solidFill>
                <a:srgbClr val="C00000"/>
              </a:solidFill>
              <a:effectLst/>
              <a:uLnTx/>
              <a:uFillTx/>
              <a:latin typeface="华文楷体" panose="02010600040101010101" pitchFamily="2" charset="-122"/>
              <a:ea typeface="华文楷体" panose="02010600040101010101" pitchFamily="2" charset="-122"/>
              <a:cs typeface="Arial" panose="020B0604020202020204" pitchFamily="34" charset="0"/>
            </a:endParaRPr>
          </a:p>
        </p:txBody>
      </p:sp>
    </p:spTree>
    <p:extLst>
      <p:ext uri="{BB962C8B-B14F-4D97-AF65-F5344CB8AC3E}">
        <p14:creationId xmlns:p14="http://schemas.microsoft.com/office/powerpoint/2010/main" val="53289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250"/>
                                        <p:tgtEl>
                                          <p:spTgt spid="17"/>
                                        </p:tgtEl>
                                        <p:attrNameLst>
                                          <p:attrName>ppt_x</p:attrName>
                                        </p:attrNameLst>
                                      </p:cBhvr>
                                      <p:tavLst>
                                        <p:tav tm="0">
                                          <p:val>
                                            <p:strVal val="ppt_x"/>
                                          </p:val>
                                        </p:tav>
                                        <p:tav tm="100000">
                                          <p:val>
                                            <p:strVal val="ppt_x"/>
                                          </p:val>
                                        </p:tav>
                                      </p:tavLst>
                                    </p:anim>
                                    <p:anim calcmode="lin" valueType="num">
                                      <p:cBhvr additive="base">
                                        <p:cTn id="7" dur="250"/>
                                        <p:tgtEl>
                                          <p:spTgt spid="17"/>
                                        </p:tgtEl>
                                        <p:attrNameLst>
                                          <p:attrName>ppt_y</p:attrName>
                                        </p:attrNameLst>
                                      </p:cBhvr>
                                      <p:tavLst>
                                        <p:tav tm="0">
                                          <p:val>
                                            <p:strVal val="ppt_y"/>
                                          </p:val>
                                        </p:tav>
                                        <p:tav tm="100000">
                                          <p:val>
                                            <p:strVal val="0-ppt_h/2"/>
                                          </p:val>
                                        </p:tav>
                                      </p:tavLst>
                                    </p:anim>
                                    <p:set>
                                      <p:cBhvr>
                                        <p:cTn id="8" dur="1" fill="hold">
                                          <p:stCondLst>
                                            <p:cond delay="249"/>
                                          </p:stCondLst>
                                        </p:cTn>
                                        <p:tgtEl>
                                          <p:spTgt spid="17"/>
                                        </p:tgtEl>
                                        <p:attrNameLst>
                                          <p:attrName>style.visibility</p:attrName>
                                        </p:attrNameLst>
                                      </p:cBhvr>
                                      <p:to>
                                        <p:strVal val="hidden"/>
                                      </p:to>
                                    </p:set>
                                  </p:childTnLst>
                                </p:cTn>
                              </p:par>
                            </p:childTnLst>
                          </p:cTn>
                        </p:par>
                        <p:par>
                          <p:cTn id="9" fill="hold">
                            <p:stCondLst>
                              <p:cond delay="250"/>
                            </p:stCondLst>
                            <p:childTnLst>
                              <p:par>
                                <p:cTn id="10" presetID="42"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descr="Graph Visualization">
            <a:extLst>
              <a:ext uri="{FF2B5EF4-FFF2-40B4-BE49-F238E27FC236}">
                <a16:creationId xmlns:a16="http://schemas.microsoft.com/office/drawing/2014/main" id="{EC66E1E0-9FAB-4591-A8A1-718F25DEFC73}"/>
              </a:ext>
            </a:extLst>
          </p:cNvPr>
          <p:cNvSpPr>
            <a:spLocks noGrp="1"/>
          </p:cNvSpPr>
          <p:nvPr>
            <p:ph type="title" idx="4294967295"/>
          </p:nvPr>
        </p:nvSpPr>
        <p:spPr bwMode="auto">
          <a:xfrm>
            <a:off x="332835" y="304757"/>
            <a:ext cx="11366500" cy="76742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Related Work</a:t>
            </a:r>
            <a:endParaRPr lang="zh-CN" altLang="zh-CN">
              <a:solidFill>
                <a:srgbClr val="C00000"/>
              </a:solidFill>
              <a:latin typeface="Arial" panose="020B0604020202020204" pitchFamily="34" charset="0"/>
              <a:cs typeface="Arial" panose="020B0604020202020204" pitchFamily="34" charset="0"/>
            </a:endParaRPr>
          </a:p>
        </p:txBody>
      </p:sp>
      <p:sp>
        <p:nvSpPr>
          <p:cNvPr id="3" name="Rectangle 1" descr="Introduction…">
            <a:extLst>
              <a:ext uri="{FF2B5EF4-FFF2-40B4-BE49-F238E27FC236}">
                <a16:creationId xmlns:a16="http://schemas.microsoft.com/office/drawing/2014/main" id="{E5FD1368-D154-EE7B-47B6-B8224068A782}"/>
              </a:ext>
            </a:extLst>
          </p:cNvPr>
          <p:cNvSpPr txBox="1">
            <a:spLocks/>
          </p:cNvSpPr>
          <p:nvPr/>
        </p:nvSpPr>
        <p:spPr bwMode="auto">
          <a:xfrm>
            <a:off x="433704" y="1206499"/>
            <a:ext cx="7995253" cy="497291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54426" tIns="54426" rIns="54426" bIns="5442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Slice and Dice</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Squarified</a:t>
            </a:r>
          </a:p>
          <a:p>
            <a:pPr>
              <a:lnSpc>
                <a:spcPct val="100000"/>
              </a:lnSpc>
              <a:spcBef>
                <a:spcPts val="600"/>
              </a:spcBef>
              <a:buClr>
                <a:srgbClr val="BE0204"/>
              </a:buClr>
              <a:buFontTx/>
              <a:buChar char="•"/>
            </a:pPr>
            <a:r>
              <a:rPr lang="en-US" altLang="zh-CN">
                <a:solidFill>
                  <a:srgbClr val="7E9FE3"/>
                </a:solidFill>
                <a:latin typeface="Arial" panose="020B0604020202020204" pitchFamily="34" charset="0"/>
                <a:cs typeface="Arial" panose="020B0604020202020204" pitchFamily="34" charset="0"/>
              </a:rPr>
              <a:t>Approximation</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Pivot by middle/split/split size</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Strip</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Spiral</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Hilbert / Moore</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Local Moves</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GIT</a:t>
            </a:r>
            <a:endParaRPr lang="zh-CN" altLang="zh-CN">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711FDCE7-79A4-540B-BDB3-EC307BCFD357}"/>
              </a:ext>
            </a:extLst>
          </p:cNvPr>
          <p:cNvSpPr txBox="1"/>
          <p:nvPr/>
        </p:nvSpPr>
        <p:spPr>
          <a:xfrm>
            <a:off x="6441818" y="2081375"/>
            <a:ext cx="3454792" cy="369332"/>
          </a:xfrm>
          <a:prstGeom prst="rect">
            <a:avLst/>
          </a:prstGeom>
          <a:noFill/>
        </p:spPr>
        <p:txBody>
          <a:bodyPr wrap="none" rtlCol="0">
            <a:spAutoFit/>
          </a:bodyPr>
          <a:lstStyle/>
          <a:p>
            <a:r>
              <a:rPr lang="en-US" altLang="zh-CN">
                <a:latin typeface="Arial" panose="020B0604020202020204" pitchFamily="34" charset="0"/>
                <a:cs typeface="Arial" panose="020B0604020202020204" pitchFamily="34" charset="0"/>
              </a:rPr>
              <a:t>Example made by </a:t>
            </a:r>
            <a:r>
              <a:rPr lang="en-US" altLang="zh-CN" i="1">
                <a:latin typeface="Arial" panose="020B0604020202020204" pitchFamily="34" charset="0"/>
                <a:cs typeface="Arial" panose="020B0604020202020204" pitchFamily="34" charset="0"/>
              </a:rPr>
              <a:t>Max Sondag </a:t>
            </a:r>
            <a:endParaRPr lang="zh-CN" altLang="en-US" i="1">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BF51BA17-304E-CA7F-8126-CC848F144D7C}"/>
              </a:ext>
            </a:extLst>
          </p:cNvPr>
          <p:cNvPicPr>
            <a:picLocks noChangeAspect="1"/>
          </p:cNvPicPr>
          <p:nvPr/>
        </p:nvPicPr>
        <p:blipFill>
          <a:blip r:embed="rId3"/>
          <a:stretch>
            <a:fillRect/>
          </a:stretch>
        </p:blipFill>
        <p:spPr>
          <a:xfrm>
            <a:off x="6441818" y="2450707"/>
            <a:ext cx="4676295" cy="3887010"/>
          </a:xfrm>
          <a:prstGeom prst="rect">
            <a:avLst/>
          </a:prstGeom>
        </p:spPr>
      </p:pic>
      <p:sp>
        <p:nvSpPr>
          <p:cNvPr id="8" name="灯片编号占位符 3">
            <a:extLst>
              <a:ext uri="{FF2B5EF4-FFF2-40B4-BE49-F238E27FC236}">
                <a16:creationId xmlns:a16="http://schemas.microsoft.com/office/drawing/2014/main" id="{BF88EE19-69EC-C740-18E7-058711BC371D}"/>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EC0364-EED2-479F-9FC0-3C637C2ED495}" type="slidenum">
              <a:rPr lang="zh-CN" altLang="zh-CN" smtClean="0"/>
              <a:pPr/>
              <a:t>10</a:t>
            </a:fld>
            <a:endParaRPr lang="zh-CN" altLang="zh-CN"/>
          </a:p>
        </p:txBody>
      </p:sp>
    </p:spTree>
    <p:extLst>
      <p:ext uri="{BB962C8B-B14F-4D97-AF65-F5344CB8AC3E}">
        <p14:creationId xmlns:p14="http://schemas.microsoft.com/office/powerpoint/2010/main" val="121438682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descr="Graph Visualization">
            <a:extLst>
              <a:ext uri="{FF2B5EF4-FFF2-40B4-BE49-F238E27FC236}">
                <a16:creationId xmlns:a16="http://schemas.microsoft.com/office/drawing/2014/main" id="{EC66E1E0-9FAB-4591-A8A1-718F25DEFC73}"/>
              </a:ext>
            </a:extLst>
          </p:cNvPr>
          <p:cNvSpPr>
            <a:spLocks noGrp="1"/>
          </p:cNvSpPr>
          <p:nvPr>
            <p:ph type="title" idx="4294967295"/>
          </p:nvPr>
        </p:nvSpPr>
        <p:spPr bwMode="auto">
          <a:xfrm>
            <a:off x="332835" y="304757"/>
            <a:ext cx="11366500" cy="76742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Related Work</a:t>
            </a:r>
            <a:endParaRPr lang="zh-CN" altLang="zh-CN">
              <a:solidFill>
                <a:srgbClr val="C00000"/>
              </a:solidFill>
              <a:latin typeface="Arial" panose="020B0604020202020204" pitchFamily="34" charset="0"/>
              <a:cs typeface="Arial" panose="020B0604020202020204" pitchFamily="34" charset="0"/>
            </a:endParaRPr>
          </a:p>
        </p:txBody>
      </p:sp>
      <p:sp>
        <p:nvSpPr>
          <p:cNvPr id="3" name="Rectangle 1" descr="Introduction…">
            <a:extLst>
              <a:ext uri="{FF2B5EF4-FFF2-40B4-BE49-F238E27FC236}">
                <a16:creationId xmlns:a16="http://schemas.microsoft.com/office/drawing/2014/main" id="{E5FD1368-D154-EE7B-47B6-B8224068A782}"/>
              </a:ext>
            </a:extLst>
          </p:cNvPr>
          <p:cNvSpPr txBox="1">
            <a:spLocks/>
          </p:cNvSpPr>
          <p:nvPr/>
        </p:nvSpPr>
        <p:spPr bwMode="auto">
          <a:xfrm>
            <a:off x="433704" y="1206499"/>
            <a:ext cx="7995253" cy="497291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54426" tIns="54426" rIns="54426" bIns="5442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Slice and Dice</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Squarified</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Approximation</a:t>
            </a:r>
          </a:p>
          <a:p>
            <a:pPr>
              <a:lnSpc>
                <a:spcPct val="100000"/>
              </a:lnSpc>
              <a:spcBef>
                <a:spcPts val="600"/>
              </a:spcBef>
              <a:buClr>
                <a:srgbClr val="BE0204"/>
              </a:buClr>
              <a:buFontTx/>
              <a:buChar char="•"/>
            </a:pPr>
            <a:r>
              <a:rPr lang="en-US" altLang="zh-CN">
                <a:solidFill>
                  <a:srgbClr val="7E9FE3"/>
                </a:solidFill>
                <a:latin typeface="Arial" panose="020B0604020202020204" pitchFamily="34" charset="0"/>
                <a:cs typeface="Arial" panose="020B0604020202020204" pitchFamily="34" charset="0"/>
              </a:rPr>
              <a:t>Pivot by middle/split/split size</a:t>
            </a:r>
          </a:p>
          <a:p>
            <a:pPr>
              <a:lnSpc>
                <a:spcPct val="100000"/>
              </a:lnSpc>
              <a:spcBef>
                <a:spcPts val="600"/>
              </a:spcBef>
              <a:buClr>
                <a:srgbClr val="BE0204"/>
              </a:buClr>
              <a:buFontTx/>
              <a:buChar char="•"/>
            </a:pPr>
            <a:r>
              <a:rPr lang="en-US" altLang="zh-CN">
                <a:solidFill>
                  <a:srgbClr val="7E9FE3"/>
                </a:solidFill>
                <a:latin typeface="Arial" panose="020B0604020202020204" pitchFamily="34" charset="0"/>
                <a:cs typeface="Arial" panose="020B0604020202020204" pitchFamily="34" charset="0"/>
              </a:rPr>
              <a:t>Strip</a:t>
            </a:r>
          </a:p>
          <a:p>
            <a:pPr>
              <a:lnSpc>
                <a:spcPct val="100000"/>
              </a:lnSpc>
              <a:spcBef>
                <a:spcPts val="600"/>
              </a:spcBef>
              <a:buClr>
                <a:srgbClr val="BE0204"/>
              </a:buClr>
              <a:buFontTx/>
              <a:buChar char="•"/>
            </a:pPr>
            <a:r>
              <a:rPr lang="en-US" altLang="zh-CN">
                <a:solidFill>
                  <a:srgbClr val="7E9FE3"/>
                </a:solidFill>
                <a:latin typeface="Arial" panose="020B0604020202020204" pitchFamily="34" charset="0"/>
                <a:cs typeface="Arial" panose="020B0604020202020204" pitchFamily="34" charset="0"/>
              </a:rPr>
              <a:t>Spiral</a:t>
            </a:r>
          </a:p>
          <a:p>
            <a:pPr>
              <a:lnSpc>
                <a:spcPct val="100000"/>
              </a:lnSpc>
              <a:spcBef>
                <a:spcPts val="600"/>
              </a:spcBef>
              <a:buClr>
                <a:srgbClr val="BE0204"/>
              </a:buClr>
              <a:buFontTx/>
              <a:buChar char="•"/>
            </a:pPr>
            <a:r>
              <a:rPr lang="en-US" altLang="zh-CN">
                <a:solidFill>
                  <a:srgbClr val="7E9FE3"/>
                </a:solidFill>
                <a:latin typeface="Arial" panose="020B0604020202020204" pitchFamily="34" charset="0"/>
                <a:cs typeface="Arial" panose="020B0604020202020204" pitchFamily="34" charset="0"/>
              </a:rPr>
              <a:t>Hilbert / Moore</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Local Moves</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GIT</a:t>
            </a:r>
            <a:endParaRPr lang="zh-CN" altLang="zh-CN">
              <a:latin typeface="Arial" panose="020B0604020202020204" pitchFamily="34" charset="0"/>
              <a:cs typeface="Arial" panose="020B0604020202020204" pitchFamily="34" charset="0"/>
            </a:endParaRPr>
          </a:p>
        </p:txBody>
      </p:sp>
      <p:sp>
        <p:nvSpPr>
          <p:cNvPr id="6" name="Google Shape;140;p29">
            <a:extLst>
              <a:ext uri="{FF2B5EF4-FFF2-40B4-BE49-F238E27FC236}">
                <a16:creationId xmlns:a16="http://schemas.microsoft.com/office/drawing/2014/main" id="{CC118816-F652-F1BB-CF61-FBA9B0A72784}"/>
              </a:ext>
            </a:extLst>
          </p:cNvPr>
          <p:cNvSpPr/>
          <p:nvPr/>
        </p:nvSpPr>
        <p:spPr>
          <a:xfrm flipH="1">
            <a:off x="5380620" y="2885392"/>
            <a:ext cx="410458" cy="2016492"/>
          </a:xfrm>
          <a:prstGeom prst="leftBrace">
            <a:avLst>
              <a:gd name="adj1" fmla="val 50000"/>
              <a:gd name="adj2" fmla="val 50000"/>
            </a:avLst>
          </a:prstGeom>
          <a:noFill/>
          <a:ln w="38100" cap="flat" cmpd="sng">
            <a:solidFill>
              <a:srgbClr val="7E9FE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文本框 9">
            <a:extLst>
              <a:ext uri="{FF2B5EF4-FFF2-40B4-BE49-F238E27FC236}">
                <a16:creationId xmlns:a16="http://schemas.microsoft.com/office/drawing/2014/main" id="{998D981D-D5E4-4825-98F5-C679ED58C09E}"/>
              </a:ext>
            </a:extLst>
          </p:cNvPr>
          <p:cNvSpPr txBox="1"/>
          <p:nvPr/>
        </p:nvSpPr>
        <p:spPr>
          <a:xfrm>
            <a:off x="3581400" y="2006481"/>
            <a:ext cx="3529263" cy="523220"/>
          </a:xfrm>
          <a:prstGeom prst="rect">
            <a:avLst/>
          </a:prstGeom>
          <a:noFill/>
        </p:spPr>
        <p:txBody>
          <a:bodyPr wrap="square">
            <a:spAutoFit/>
          </a:bodyPr>
          <a:lstStyle/>
          <a:p>
            <a:r>
              <a:rPr lang="en-US" altLang="zh-CN" sz="2800">
                <a:solidFill>
                  <a:srgbClr val="7E9FE3"/>
                </a:solidFill>
                <a:latin typeface="Arial" panose="020B0604020202020204" pitchFamily="34" charset="0"/>
                <a:cs typeface="Arial" panose="020B0604020202020204" pitchFamily="34" charset="0"/>
              </a:rPr>
              <a:t>Ordered Treemaps</a:t>
            </a:r>
          </a:p>
        </p:txBody>
      </p:sp>
      <p:sp>
        <p:nvSpPr>
          <p:cNvPr id="12" name="灯片编号占位符 3">
            <a:extLst>
              <a:ext uri="{FF2B5EF4-FFF2-40B4-BE49-F238E27FC236}">
                <a16:creationId xmlns:a16="http://schemas.microsoft.com/office/drawing/2014/main" id="{59383682-3DB4-5226-3C11-902F8320D1C5}"/>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EC0364-EED2-479F-9FC0-3C637C2ED495}" type="slidenum">
              <a:rPr lang="zh-CN" altLang="zh-CN" smtClean="0"/>
              <a:pPr/>
              <a:t>11</a:t>
            </a:fld>
            <a:endParaRPr lang="zh-CN" altLang="zh-CN"/>
          </a:p>
        </p:txBody>
      </p:sp>
      <p:pic>
        <p:nvPicPr>
          <p:cNvPr id="4" name="图片 3">
            <a:extLst>
              <a:ext uri="{FF2B5EF4-FFF2-40B4-BE49-F238E27FC236}">
                <a16:creationId xmlns:a16="http://schemas.microsoft.com/office/drawing/2014/main" id="{6E2CBEC4-AC26-FB32-E3CB-C792E831985B}"/>
              </a:ext>
            </a:extLst>
          </p:cNvPr>
          <p:cNvPicPr>
            <a:picLocks noChangeAspect="1"/>
          </p:cNvPicPr>
          <p:nvPr/>
        </p:nvPicPr>
        <p:blipFill>
          <a:blip r:embed="rId3"/>
          <a:stretch>
            <a:fillRect/>
          </a:stretch>
        </p:blipFill>
        <p:spPr>
          <a:xfrm>
            <a:off x="7110663" y="3329683"/>
            <a:ext cx="3524431" cy="2889398"/>
          </a:xfrm>
          <a:prstGeom prst="rect">
            <a:avLst/>
          </a:prstGeom>
        </p:spPr>
      </p:pic>
      <p:sp>
        <p:nvSpPr>
          <p:cNvPr id="9" name="文本框 8">
            <a:extLst>
              <a:ext uri="{FF2B5EF4-FFF2-40B4-BE49-F238E27FC236}">
                <a16:creationId xmlns:a16="http://schemas.microsoft.com/office/drawing/2014/main" id="{56A2125D-809C-F5EC-3916-A2D96176A41C}"/>
              </a:ext>
            </a:extLst>
          </p:cNvPr>
          <p:cNvSpPr txBox="1"/>
          <p:nvPr/>
        </p:nvSpPr>
        <p:spPr>
          <a:xfrm>
            <a:off x="7245868" y="2981559"/>
            <a:ext cx="3454792" cy="369332"/>
          </a:xfrm>
          <a:prstGeom prst="rect">
            <a:avLst/>
          </a:prstGeom>
          <a:noFill/>
        </p:spPr>
        <p:txBody>
          <a:bodyPr wrap="none" rtlCol="0">
            <a:spAutoFit/>
          </a:bodyPr>
          <a:lstStyle/>
          <a:p>
            <a:r>
              <a:rPr lang="en-US" altLang="zh-CN">
                <a:latin typeface="Arial" panose="020B0604020202020204" pitchFamily="34" charset="0"/>
                <a:cs typeface="Arial" panose="020B0604020202020204" pitchFamily="34" charset="0"/>
              </a:rPr>
              <a:t>Example made by </a:t>
            </a:r>
            <a:r>
              <a:rPr lang="en-US" altLang="zh-CN" i="1">
                <a:latin typeface="Arial" panose="020B0604020202020204" pitchFamily="34" charset="0"/>
                <a:cs typeface="Arial" panose="020B0604020202020204" pitchFamily="34" charset="0"/>
              </a:rPr>
              <a:t>Max Sondag </a:t>
            </a:r>
            <a:endParaRPr lang="zh-CN" altLang="en-US"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695832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descr="Graph Visualization">
            <a:extLst>
              <a:ext uri="{FF2B5EF4-FFF2-40B4-BE49-F238E27FC236}">
                <a16:creationId xmlns:a16="http://schemas.microsoft.com/office/drawing/2014/main" id="{EC66E1E0-9FAB-4591-A8A1-718F25DEFC73}"/>
              </a:ext>
            </a:extLst>
          </p:cNvPr>
          <p:cNvSpPr>
            <a:spLocks noGrp="1"/>
          </p:cNvSpPr>
          <p:nvPr>
            <p:ph type="title" idx="4294967295"/>
          </p:nvPr>
        </p:nvSpPr>
        <p:spPr bwMode="auto">
          <a:xfrm>
            <a:off x="332835" y="304757"/>
            <a:ext cx="11366500" cy="76742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Related Work</a:t>
            </a:r>
            <a:endParaRPr lang="zh-CN" altLang="zh-CN">
              <a:solidFill>
                <a:srgbClr val="C00000"/>
              </a:solidFill>
              <a:latin typeface="Arial" panose="020B0604020202020204" pitchFamily="34" charset="0"/>
              <a:cs typeface="Arial" panose="020B0604020202020204" pitchFamily="34" charset="0"/>
            </a:endParaRPr>
          </a:p>
        </p:txBody>
      </p:sp>
      <p:sp>
        <p:nvSpPr>
          <p:cNvPr id="3" name="Rectangle 1" descr="Introduction…">
            <a:extLst>
              <a:ext uri="{FF2B5EF4-FFF2-40B4-BE49-F238E27FC236}">
                <a16:creationId xmlns:a16="http://schemas.microsoft.com/office/drawing/2014/main" id="{E5FD1368-D154-EE7B-47B6-B8224068A782}"/>
              </a:ext>
            </a:extLst>
          </p:cNvPr>
          <p:cNvSpPr txBox="1">
            <a:spLocks/>
          </p:cNvSpPr>
          <p:nvPr/>
        </p:nvSpPr>
        <p:spPr bwMode="auto">
          <a:xfrm>
            <a:off x="433704" y="1206499"/>
            <a:ext cx="8979803" cy="497291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54426" tIns="54426" rIns="54426" bIns="5442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Local Moves</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GIT</a:t>
            </a:r>
          </a:p>
          <a:p>
            <a:pPr marL="0" indent="0">
              <a:lnSpc>
                <a:spcPct val="100000"/>
              </a:lnSpc>
              <a:spcBef>
                <a:spcPts val="600"/>
              </a:spcBef>
              <a:buClr>
                <a:srgbClr val="BE0204"/>
              </a:buClr>
              <a:buNone/>
            </a:pPr>
            <a:endParaRPr lang="en-US" altLang="zh-CN" sz="90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C9AF4F85-14B5-D7E9-E0B0-0FDC1B7CE113}"/>
              </a:ext>
            </a:extLst>
          </p:cNvPr>
          <p:cNvSpPr txBox="1"/>
          <p:nvPr/>
        </p:nvSpPr>
        <p:spPr>
          <a:xfrm>
            <a:off x="433705" y="2380467"/>
            <a:ext cx="8979802" cy="103105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
                <a:srgbClr val="BE0204"/>
              </a:buClr>
              <a:buSzTx/>
              <a:buFontTx/>
              <a:buNone/>
              <a:tabLst/>
              <a:defRPr/>
            </a:pPr>
            <a:r>
              <a:rPr kumimoji="0" lang="en-US" altLang="zh-CN" sz="2800" b="0" i="0" u="none" strike="noStrike" kern="1200" cap="none" spc="0" normalizeH="0" baseline="0" noProof="0">
                <a:ln>
                  <a:noFill/>
                </a:ln>
                <a:effectLst/>
                <a:uLnTx/>
                <a:uFillTx/>
                <a:latin typeface="Arial" panose="020B0604020202020204" pitchFamily="34" charset="0"/>
                <a:ea typeface="等线" panose="02010600030101010101" pitchFamily="2" charset="-122"/>
                <a:cs typeface="Arial" panose="020B0604020202020204" pitchFamily="34" charset="0"/>
              </a:rPr>
              <a:t>State-aware Treemaps</a:t>
            </a:r>
          </a:p>
          <a:p>
            <a:pPr marL="0" marR="0" lvl="0" indent="0" algn="l" defTabSz="914400" rtl="0" eaLnBrk="1" fontAlgn="auto" latinLnBrk="0" hangingPunct="1">
              <a:lnSpc>
                <a:spcPct val="100000"/>
              </a:lnSpc>
              <a:spcBef>
                <a:spcPts val="600"/>
              </a:spcBef>
              <a:spcAft>
                <a:spcPts val="0"/>
              </a:spcAft>
              <a:buClr>
                <a:srgbClr val="BE0204"/>
              </a:buClr>
              <a:buSzTx/>
              <a:buFontTx/>
              <a:buNone/>
              <a:tabLst/>
              <a:defRPr/>
            </a:pPr>
            <a:r>
              <a:rPr kumimoji="0" lang="en-US" altLang="zh-CN" sz="2800" b="0" i="0" u="none" strike="noStrike" kern="1200" cap="none" spc="0" normalizeH="0" baseline="0" noProof="0">
                <a:ln>
                  <a:noFill/>
                </a:ln>
                <a:solidFill>
                  <a:srgbClr val="7E9FE3"/>
                </a:solidFill>
                <a:effectLst/>
                <a:uLnTx/>
                <a:uFillTx/>
                <a:latin typeface="Arial" panose="020B0604020202020204" pitchFamily="34" charset="0"/>
                <a:ea typeface="等线" panose="02010600030101010101" pitchFamily="2" charset="-122"/>
                <a:cs typeface="Arial" panose="020B0604020202020204" pitchFamily="34" charset="0"/>
              </a:rPr>
              <a:t>Reuse</a:t>
            </a:r>
            <a:r>
              <a:rPr kumimoji="0" lang="en-US" altLang="zh-CN" sz="2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the </a:t>
            </a:r>
            <a:r>
              <a:rPr kumimoji="0" lang="en-US" altLang="zh-CN" sz="2800" b="0" i="0" u="none" strike="noStrike" kern="1200" cap="none" spc="0" normalizeH="0" baseline="0" noProof="0">
                <a:ln>
                  <a:noFill/>
                </a:ln>
                <a:solidFill>
                  <a:srgbClr val="7E9FE3"/>
                </a:solidFill>
                <a:effectLst/>
                <a:uLnTx/>
                <a:uFillTx/>
                <a:latin typeface="Arial" panose="020B0604020202020204" pitchFamily="34" charset="0"/>
                <a:ea typeface="等线" panose="02010600030101010101" pitchFamily="2" charset="-122"/>
                <a:cs typeface="Arial" panose="020B0604020202020204" pitchFamily="34" charset="0"/>
              </a:rPr>
              <a:t>previous layout </a:t>
            </a:r>
            <a:r>
              <a:rPr kumimoji="0" lang="en-US" altLang="zh-CN" sz="2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to compute the current one</a:t>
            </a:r>
          </a:p>
        </p:txBody>
      </p:sp>
      <p:pic>
        <p:nvPicPr>
          <p:cNvPr id="8" name="图片 7">
            <a:extLst>
              <a:ext uri="{FF2B5EF4-FFF2-40B4-BE49-F238E27FC236}">
                <a16:creationId xmlns:a16="http://schemas.microsoft.com/office/drawing/2014/main" id="{90050F06-A741-56C4-3BCD-FAC1687F47A5}"/>
              </a:ext>
            </a:extLst>
          </p:cNvPr>
          <p:cNvPicPr>
            <a:picLocks noChangeAspect="1"/>
          </p:cNvPicPr>
          <p:nvPr/>
        </p:nvPicPr>
        <p:blipFill>
          <a:blip r:embed="rId3"/>
          <a:stretch>
            <a:fillRect/>
          </a:stretch>
        </p:blipFill>
        <p:spPr>
          <a:xfrm>
            <a:off x="433703" y="3692958"/>
            <a:ext cx="3972097" cy="2636812"/>
          </a:xfrm>
          <a:prstGeom prst="rect">
            <a:avLst/>
          </a:prstGeom>
        </p:spPr>
      </p:pic>
      <p:sp>
        <p:nvSpPr>
          <p:cNvPr id="12" name="Text Box 10" descr="Node-link Graph">
            <a:extLst>
              <a:ext uri="{FF2B5EF4-FFF2-40B4-BE49-F238E27FC236}">
                <a16:creationId xmlns:a16="http://schemas.microsoft.com/office/drawing/2014/main" id="{75DDE25B-A5A0-5FE0-6689-1571FC2417CB}"/>
              </a:ext>
            </a:extLst>
          </p:cNvPr>
          <p:cNvSpPr txBox="1">
            <a:spLocks/>
          </p:cNvSpPr>
          <p:nvPr/>
        </p:nvSpPr>
        <p:spPr bwMode="auto">
          <a:xfrm>
            <a:off x="1278749" y="6204702"/>
            <a:ext cx="2084701" cy="697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700">
                <a:latin typeface="Arial" panose="020B0604020202020204" pitchFamily="34" charset="0"/>
                <a:cs typeface="Arial" panose="020B0604020202020204" pitchFamily="34" charset="0"/>
                <a:sym typeface="Arial" panose="020B0604020202020204" pitchFamily="34" charset="0"/>
              </a:rPr>
              <a:t>Initial Layout</a:t>
            </a:r>
            <a:endParaRPr lang="zh-CN" altLang="zh-CN" sz="2700">
              <a:latin typeface="Arial" panose="020B0604020202020204" pitchFamily="34" charset="0"/>
              <a:cs typeface="Arial" panose="020B0604020202020204" pitchFamily="34" charset="0"/>
              <a:sym typeface="Arial" panose="020B0604020202020204" pitchFamily="34" charset="0"/>
            </a:endParaRPr>
          </a:p>
        </p:txBody>
      </p:sp>
      <p:pic>
        <p:nvPicPr>
          <p:cNvPr id="13" name="图片 12">
            <a:extLst>
              <a:ext uri="{FF2B5EF4-FFF2-40B4-BE49-F238E27FC236}">
                <a16:creationId xmlns:a16="http://schemas.microsoft.com/office/drawing/2014/main" id="{0B340F11-99EC-B058-E928-FBE80B56E580}"/>
              </a:ext>
            </a:extLst>
          </p:cNvPr>
          <p:cNvPicPr>
            <a:picLocks noChangeAspect="1"/>
          </p:cNvPicPr>
          <p:nvPr/>
        </p:nvPicPr>
        <p:blipFill>
          <a:blip r:embed="rId4"/>
          <a:stretch>
            <a:fillRect/>
          </a:stretch>
        </p:blipFill>
        <p:spPr>
          <a:xfrm>
            <a:off x="5039090" y="3692958"/>
            <a:ext cx="3972098" cy="2661949"/>
          </a:xfrm>
          <a:prstGeom prst="rect">
            <a:avLst/>
          </a:prstGeom>
        </p:spPr>
      </p:pic>
      <p:sp>
        <p:nvSpPr>
          <p:cNvPr id="15" name="Text Box 6">
            <a:extLst>
              <a:ext uri="{FF2B5EF4-FFF2-40B4-BE49-F238E27FC236}">
                <a16:creationId xmlns:a16="http://schemas.microsoft.com/office/drawing/2014/main" id="{3DCD3D24-BD84-500C-2016-AE89518EB529}"/>
              </a:ext>
            </a:extLst>
          </p:cNvPr>
          <p:cNvSpPr txBox="1">
            <a:spLocks/>
          </p:cNvSpPr>
          <p:nvPr/>
        </p:nvSpPr>
        <p:spPr bwMode="auto">
          <a:xfrm>
            <a:off x="9413507" y="3692958"/>
            <a:ext cx="1983874" cy="400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19" tIns="45719" rIns="45719" bIns="45719">
            <a:spAutoFit/>
          </a:bodyPr>
          <a:lstStyle/>
          <a:p>
            <a:r>
              <a:rPr lang="en-US" altLang="zh-CN" sz="2000">
                <a:latin typeface="Arial" panose="020B0604020202020204" pitchFamily="34" charset="0"/>
                <a:cs typeface="Arial" panose="020B0604020202020204" pitchFamily="34" charset="0"/>
              </a:rPr>
              <a:t>Max </a:t>
            </a:r>
            <a:r>
              <a:rPr lang="zh-CN" altLang="zh-CN" sz="2000">
                <a:latin typeface="Arial" panose="020B0604020202020204" pitchFamily="34" charset="0"/>
                <a:cs typeface="Arial" panose="020B0604020202020204" pitchFamily="34" charset="0"/>
              </a:rPr>
              <a:t>et </a:t>
            </a:r>
            <a:r>
              <a:rPr lang="zh-CN" altLang="zh-CN" sz="2000" dirty="0">
                <a:latin typeface="Arial" panose="020B0604020202020204" pitchFamily="34" charset="0"/>
                <a:cs typeface="Arial" panose="020B0604020202020204" pitchFamily="34" charset="0"/>
              </a:rPr>
              <a:t>al. </a:t>
            </a:r>
            <a:r>
              <a:rPr lang="zh-CN" altLang="zh-CN" sz="2000">
                <a:latin typeface="Arial" panose="020B0604020202020204" pitchFamily="34" charset="0"/>
                <a:cs typeface="Arial" panose="020B0604020202020204" pitchFamily="34" charset="0"/>
              </a:rPr>
              <a:t>[20</a:t>
            </a:r>
            <a:r>
              <a:rPr lang="en-US" altLang="zh-CN" sz="2000">
                <a:latin typeface="Arial" panose="020B0604020202020204" pitchFamily="34" charset="0"/>
                <a:cs typeface="Arial" panose="020B0604020202020204" pitchFamily="34" charset="0"/>
              </a:rPr>
              <a:t>18</a:t>
            </a:r>
            <a:r>
              <a:rPr lang="zh-CN" altLang="zh-CN" sz="2000">
                <a:latin typeface="Arial" panose="020B0604020202020204" pitchFamily="34" charset="0"/>
                <a:cs typeface="Arial" panose="020B0604020202020204" pitchFamily="34" charset="0"/>
              </a:rPr>
              <a:t>]</a:t>
            </a:r>
            <a:endParaRPr lang="zh-CN" altLang="zh-CN" sz="2000" dirty="0">
              <a:latin typeface="Arial" panose="020B0604020202020204" pitchFamily="34" charset="0"/>
              <a:cs typeface="Arial" panose="020B0604020202020204" pitchFamily="34" charset="0"/>
            </a:endParaRPr>
          </a:p>
        </p:txBody>
      </p:sp>
      <p:sp>
        <p:nvSpPr>
          <p:cNvPr id="16" name="Text Box 10" descr="Node-link Graph">
            <a:extLst>
              <a:ext uri="{FF2B5EF4-FFF2-40B4-BE49-F238E27FC236}">
                <a16:creationId xmlns:a16="http://schemas.microsoft.com/office/drawing/2014/main" id="{D56ED642-06BC-5E00-204E-6EED7971AD70}"/>
              </a:ext>
            </a:extLst>
          </p:cNvPr>
          <p:cNvSpPr txBox="1">
            <a:spLocks/>
          </p:cNvSpPr>
          <p:nvPr/>
        </p:nvSpPr>
        <p:spPr bwMode="auto">
          <a:xfrm>
            <a:off x="6532095" y="6250900"/>
            <a:ext cx="2084701" cy="697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700">
                <a:latin typeface="Arial" panose="020B0604020202020204" pitchFamily="34" charset="0"/>
                <a:cs typeface="Arial" panose="020B0604020202020204" pitchFamily="34" charset="0"/>
                <a:sym typeface="Arial" panose="020B0604020202020204" pitchFamily="34" charset="0"/>
              </a:rPr>
              <a:t>T = 1</a:t>
            </a:r>
            <a:endParaRPr lang="zh-CN" altLang="zh-CN" sz="2700">
              <a:latin typeface="Arial" panose="020B0604020202020204" pitchFamily="34" charset="0"/>
              <a:cs typeface="Arial" panose="020B0604020202020204" pitchFamily="34" charset="0"/>
              <a:sym typeface="Arial" panose="020B0604020202020204" pitchFamily="34" charset="0"/>
            </a:endParaRPr>
          </a:p>
        </p:txBody>
      </p:sp>
      <p:sp>
        <p:nvSpPr>
          <p:cNvPr id="17" name="Text Box 6">
            <a:extLst>
              <a:ext uri="{FF2B5EF4-FFF2-40B4-BE49-F238E27FC236}">
                <a16:creationId xmlns:a16="http://schemas.microsoft.com/office/drawing/2014/main" id="{159F24BB-7D29-BCC5-B499-385931CF56F0}"/>
              </a:ext>
            </a:extLst>
          </p:cNvPr>
          <p:cNvSpPr txBox="1">
            <a:spLocks/>
          </p:cNvSpPr>
          <p:nvPr/>
        </p:nvSpPr>
        <p:spPr bwMode="auto">
          <a:xfrm>
            <a:off x="9466728" y="4236737"/>
            <a:ext cx="938716" cy="11079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19" tIns="45719" rIns="45719" bIns="45719">
            <a:spAutoFit/>
          </a:bodyPr>
          <a:lstStyle/>
          <a:p>
            <a:r>
              <a:rPr lang="en-US" altLang="zh-CN" sz="6600">
                <a:latin typeface="Arial" panose="020B0604020202020204" pitchFamily="34" charset="0"/>
                <a:cs typeface="Arial" panose="020B0604020202020204" pitchFamily="34" charset="0"/>
              </a:rPr>
              <a:t>…</a:t>
            </a:r>
            <a:endParaRPr lang="zh-CN" altLang="zh-CN" sz="6600" dirty="0">
              <a:latin typeface="Arial" panose="020B0604020202020204" pitchFamily="34" charset="0"/>
              <a:cs typeface="Arial" panose="020B0604020202020204" pitchFamily="34" charset="0"/>
            </a:endParaRPr>
          </a:p>
        </p:txBody>
      </p:sp>
      <p:pic>
        <p:nvPicPr>
          <p:cNvPr id="18" name="图片 17">
            <a:extLst>
              <a:ext uri="{FF2B5EF4-FFF2-40B4-BE49-F238E27FC236}">
                <a16:creationId xmlns:a16="http://schemas.microsoft.com/office/drawing/2014/main" id="{2D2866A6-D0F6-FE7F-8251-94FFAFE39D8E}"/>
              </a:ext>
            </a:extLst>
          </p:cNvPr>
          <p:cNvPicPr>
            <a:picLocks noChangeAspect="1"/>
          </p:cNvPicPr>
          <p:nvPr/>
        </p:nvPicPr>
        <p:blipFill rotWithShape="1">
          <a:blip r:embed="rId5">
            <a:extLst>
              <a:ext uri="{28A0092B-C50C-407E-A947-70E740481C1C}">
                <a14:useLocalDpi xmlns:a14="http://schemas.microsoft.com/office/drawing/2010/main" val="0"/>
              </a:ext>
            </a:extLst>
          </a:blip>
          <a:srcRect l="24233" r="37787"/>
          <a:stretch/>
        </p:blipFill>
        <p:spPr>
          <a:xfrm>
            <a:off x="3756306" y="17483"/>
            <a:ext cx="4360244" cy="6858000"/>
          </a:xfrm>
          <a:prstGeom prst="rect">
            <a:avLst/>
          </a:prstGeom>
        </p:spPr>
      </p:pic>
      <p:pic>
        <p:nvPicPr>
          <p:cNvPr id="20" name="图片 19">
            <a:extLst>
              <a:ext uri="{FF2B5EF4-FFF2-40B4-BE49-F238E27FC236}">
                <a16:creationId xmlns:a16="http://schemas.microsoft.com/office/drawing/2014/main" id="{09840B8C-D53F-38B7-73AF-E994C3BAF989}"/>
              </a:ext>
            </a:extLst>
          </p:cNvPr>
          <p:cNvPicPr>
            <a:picLocks noChangeAspect="1"/>
          </p:cNvPicPr>
          <p:nvPr/>
        </p:nvPicPr>
        <p:blipFill rotWithShape="1">
          <a:blip r:embed="rId5">
            <a:extLst>
              <a:ext uri="{28A0092B-C50C-407E-A947-70E740481C1C}">
                <a14:useLocalDpi xmlns:a14="http://schemas.microsoft.com/office/drawing/2010/main" val="0"/>
              </a:ext>
            </a:extLst>
          </a:blip>
          <a:srcRect l="120" r="94785"/>
          <a:stretch/>
        </p:blipFill>
        <p:spPr>
          <a:xfrm>
            <a:off x="3198262" y="25508"/>
            <a:ext cx="584957" cy="6858000"/>
          </a:xfrm>
          <a:prstGeom prst="rect">
            <a:avLst/>
          </a:prstGeom>
        </p:spPr>
      </p:pic>
      <p:sp>
        <p:nvSpPr>
          <p:cNvPr id="21" name="灯片编号占位符 3">
            <a:extLst>
              <a:ext uri="{FF2B5EF4-FFF2-40B4-BE49-F238E27FC236}">
                <a16:creationId xmlns:a16="http://schemas.microsoft.com/office/drawing/2014/main" id="{2527086E-77F5-FD75-B1EB-E91F47D0AB5A}"/>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EC0364-EED2-479F-9FC0-3C637C2ED495}" type="slidenum">
              <a:rPr lang="zh-CN" altLang="zh-CN" smtClean="0"/>
              <a:pPr/>
              <a:t>12</a:t>
            </a:fld>
            <a:endParaRPr lang="zh-CN" altLang="zh-CN"/>
          </a:p>
        </p:txBody>
      </p:sp>
    </p:spTree>
    <p:extLst>
      <p:ext uri="{BB962C8B-B14F-4D97-AF65-F5344CB8AC3E}">
        <p14:creationId xmlns:p14="http://schemas.microsoft.com/office/powerpoint/2010/main" val="20579503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300"/>
                                        <p:tgtEl>
                                          <p:spTgt spid="12"/>
                                        </p:tgtEl>
                                      </p:cBhvr>
                                    </p:animEffect>
                                    <p:anim calcmode="lin" valueType="num">
                                      <p:cBhvr>
                                        <p:cTn id="13" dur="300" fill="hold"/>
                                        <p:tgtEl>
                                          <p:spTgt spid="12"/>
                                        </p:tgtEl>
                                        <p:attrNameLst>
                                          <p:attrName>ppt_x</p:attrName>
                                        </p:attrNameLst>
                                      </p:cBhvr>
                                      <p:tavLst>
                                        <p:tav tm="0">
                                          <p:val>
                                            <p:strVal val="#ppt_x"/>
                                          </p:val>
                                        </p:tav>
                                        <p:tav tm="100000">
                                          <p:val>
                                            <p:strVal val="#ppt_x"/>
                                          </p:val>
                                        </p:tav>
                                      </p:tavLst>
                                    </p:anim>
                                    <p:anim calcmode="lin" valueType="num">
                                      <p:cBhvr>
                                        <p:cTn id="14" dur="300" fill="hold"/>
                                        <p:tgtEl>
                                          <p:spTgt spid="12"/>
                                        </p:tgtEl>
                                        <p:attrNameLst>
                                          <p:attrName>ppt_y</p:attrName>
                                        </p:attrNameLst>
                                      </p:cBhvr>
                                      <p:tavLst>
                                        <p:tav tm="0">
                                          <p:val>
                                            <p:strVal val="#ppt_y+.1"/>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300"/>
                                        <p:tgtEl>
                                          <p:spTgt spid="8"/>
                                        </p:tgtEl>
                                      </p:cBhvr>
                                    </p:animEffect>
                                    <p:anim calcmode="lin" valueType="num">
                                      <p:cBhvr>
                                        <p:cTn id="20" dur="300" fill="hold"/>
                                        <p:tgtEl>
                                          <p:spTgt spid="8"/>
                                        </p:tgtEl>
                                        <p:attrNameLst>
                                          <p:attrName>ppt_x</p:attrName>
                                        </p:attrNameLst>
                                      </p:cBhvr>
                                      <p:tavLst>
                                        <p:tav tm="0">
                                          <p:val>
                                            <p:strVal val="#ppt_x"/>
                                          </p:val>
                                        </p:tav>
                                        <p:tav tm="100000">
                                          <p:val>
                                            <p:strVal val="#ppt_x"/>
                                          </p:val>
                                        </p:tav>
                                      </p:tavLst>
                                    </p:anim>
                                    <p:anim calcmode="lin" valueType="num">
                                      <p:cBhvr>
                                        <p:cTn id="21" dur="3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300"/>
                                        <p:tgtEl>
                                          <p:spTgt spid="13"/>
                                        </p:tgtEl>
                                      </p:cBhvr>
                                    </p:animEffect>
                                    <p:anim calcmode="lin" valueType="num">
                                      <p:cBhvr>
                                        <p:cTn id="27" dur="300" fill="hold"/>
                                        <p:tgtEl>
                                          <p:spTgt spid="13"/>
                                        </p:tgtEl>
                                        <p:attrNameLst>
                                          <p:attrName>ppt_x</p:attrName>
                                        </p:attrNameLst>
                                      </p:cBhvr>
                                      <p:tavLst>
                                        <p:tav tm="0">
                                          <p:val>
                                            <p:strVal val="#ppt_x"/>
                                          </p:val>
                                        </p:tav>
                                        <p:tav tm="100000">
                                          <p:val>
                                            <p:strVal val="#ppt_x"/>
                                          </p:val>
                                        </p:tav>
                                      </p:tavLst>
                                    </p:anim>
                                    <p:anim calcmode="lin" valueType="num">
                                      <p:cBhvr>
                                        <p:cTn id="28" dur="3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300"/>
                                        <p:tgtEl>
                                          <p:spTgt spid="16"/>
                                        </p:tgtEl>
                                      </p:cBhvr>
                                    </p:animEffect>
                                    <p:anim calcmode="lin" valueType="num">
                                      <p:cBhvr>
                                        <p:cTn id="32" dur="300" fill="hold"/>
                                        <p:tgtEl>
                                          <p:spTgt spid="16"/>
                                        </p:tgtEl>
                                        <p:attrNameLst>
                                          <p:attrName>ppt_x</p:attrName>
                                        </p:attrNameLst>
                                      </p:cBhvr>
                                      <p:tavLst>
                                        <p:tav tm="0">
                                          <p:val>
                                            <p:strVal val="#ppt_x"/>
                                          </p:val>
                                        </p:tav>
                                        <p:tav tm="100000">
                                          <p:val>
                                            <p:strVal val="#ppt_x"/>
                                          </p:val>
                                        </p:tav>
                                      </p:tavLst>
                                    </p:anim>
                                    <p:anim calcmode="lin" valueType="num">
                                      <p:cBhvr>
                                        <p:cTn id="33" dur="3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xEl>
                                              <p:pRg st="0" end="0"/>
                                            </p:txEl>
                                          </p:spTgt>
                                        </p:tgtEl>
                                        <p:attrNameLst>
                                          <p:attrName>style.visibility</p:attrName>
                                        </p:attrNameLst>
                                      </p:cBhvr>
                                      <p:to>
                                        <p:strVal val="visible"/>
                                      </p:to>
                                    </p:set>
                                    <p:animEffect transition="in" filter="fade">
                                      <p:cBhvr>
                                        <p:cTn id="38" dur="250"/>
                                        <p:tgtEl>
                                          <p:spTgt spid="17">
                                            <p:txEl>
                                              <p:pRg st="0" end="0"/>
                                            </p:txEl>
                                          </p:spTgt>
                                        </p:tgtEl>
                                      </p:cBhvr>
                                    </p:animEffect>
                                    <p:anim calcmode="lin" valueType="num">
                                      <p:cBhvr>
                                        <p:cTn id="39" dur="25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40" dur="25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250"/>
                                        <p:tgtEl>
                                          <p:spTgt spid="18"/>
                                        </p:tgtEl>
                                      </p:cBhvr>
                                    </p:animEffect>
                                    <p:anim calcmode="lin" valueType="num">
                                      <p:cBhvr>
                                        <p:cTn id="46" dur="250" fill="hold"/>
                                        <p:tgtEl>
                                          <p:spTgt spid="18"/>
                                        </p:tgtEl>
                                        <p:attrNameLst>
                                          <p:attrName>ppt_x</p:attrName>
                                        </p:attrNameLst>
                                      </p:cBhvr>
                                      <p:tavLst>
                                        <p:tav tm="0">
                                          <p:val>
                                            <p:strVal val="#ppt_x"/>
                                          </p:val>
                                        </p:tav>
                                        <p:tav tm="100000">
                                          <p:val>
                                            <p:strVal val="#ppt_x"/>
                                          </p:val>
                                        </p:tav>
                                      </p:tavLst>
                                    </p:anim>
                                    <p:anim calcmode="lin" valueType="num">
                                      <p:cBhvr>
                                        <p:cTn id="47" dur="250" fill="hold"/>
                                        <p:tgtEl>
                                          <p:spTgt spid="1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250"/>
                                        <p:tgtEl>
                                          <p:spTgt spid="20"/>
                                        </p:tgtEl>
                                      </p:cBhvr>
                                    </p:animEffect>
                                    <p:anim calcmode="lin" valueType="num">
                                      <p:cBhvr>
                                        <p:cTn id="51" dur="250" fill="hold"/>
                                        <p:tgtEl>
                                          <p:spTgt spid="20"/>
                                        </p:tgtEl>
                                        <p:attrNameLst>
                                          <p:attrName>ppt_x</p:attrName>
                                        </p:attrNameLst>
                                      </p:cBhvr>
                                      <p:tavLst>
                                        <p:tav tm="0">
                                          <p:val>
                                            <p:strVal val="#ppt_x"/>
                                          </p:val>
                                        </p:tav>
                                        <p:tav tm="100000">
                                          <p:val>
                                            <p:strVal val="#ppt_x"/>
                                          </p:val>
                                        </p:tav>
                                      </p:tavLst>
                                    </p:anim>
                                    <p:anim calcmode="lin" valueType="num">
                                      <p:cBhvr>
                                        <p:cTn id="52" dur="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7" name="Text Box 1" descr="Meet various application-specific layout requirements…">
            <a:extLst>
              <a:ext uri="{FF2B5EF4-FFF2-40B4-BE49-F238E27FC236}">
                <a16:creationId xmlns:a16="http://schemas.microsoft.com/office/drawing/2014/main" id="{29C5649B-C29D-4389-9D6C-7E2FC752C9E9}"/>
              </a:ext>
            </a:extLst>
          </p:cNvPr>
          <p:cNvSpPr txBox="1">
            <a:spLocks/>
          </p:cNvSpPr>
          <p:nvPr/>
        </p:nvSpPr>
        <p:spPr bwMode="auto">
          <a:xfrm>
            <a:off x="225582" y="3330972"/>
            <a:ext cx="10535462" cy="481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2333" tIns="42333" rIns="42333" bIns="42333" anchor="ctr"/>
          <a:lstStyle>
            <a:lvl1pPr defTabSz="584200">
              <a:defRPr sz="3400">
                <a:solidFill>
                  <a:srgbClr val="000000"/>
                </a:solidFill>
                <a:latin typeface="Helvetica Neue" charset="0"/>
                <a:ea typeface="Helvetica Neue" charset="0"/>
                <a:cs typeface="Helvetica Neue" charset="0"/>
                <a:sym typeface="Helvetica Neue" charset="0"/>
              </a:defRPr>
            </a:lvl1pPr>
            <a:lvl2pPr marL="889000" indent="-444500" defTabSz="584200">
              <a:defRPr sz="3400">
                <a:solidFill>
                  <a:srgbClr val="000000"/>
                </a:solidFill>
                <a:latin typeface="Helvetica Neue" charset="0"/>
                <a:ea typeface="Helvetica Neue" charset="0"/>
                <a:cs typeface="Helvetica Neue" charset="0"/>
                <a:sym typeface="Helvetica Neue" charset="0"/>
              </a:defRPr>
            </a:lvl2pPr>
            <a:lvl3pPr defTabSz="584200">
              <a:defRPr sz="3400">
                <a:solidFill>
                  <a:srgbClr val="000000"/>
                </a:solidFill>
                <a:latin typeface="Helvetica Neue" charset="0"/>
                <a:ea typeface="Helvetica Neue" charset="0"/>
                <a:cs typeface="Helvetica Neue" charset="0"/>
                <a:sym typeface="Helvetica Neue" charset="0"/>
              </a:defRPr>
            </a:lvl3pPr>
            <a:lvl4pPr defTabSz="584200">
              <a:defRPr sz="3400">
                <a:solidFill>
                  <a:srgbClr val="000000"/>
                </a:solidFill>
                <a:latin typeface="Helvetica Neue" charset="0"/>
                <a:ea typeface="Helvetica Neue" charset="0"/>
                <a:cs typeface="Helvetica Neue" charset="0"/>
                <a:sym typeface="Helvetica Neue" charset="0"/>
              </a:defRPr>
            </a:lvl4pPr>
            <a:lvl5pPr defTabSz="584200">
              <a:defRPr sz="3400">
                <a:solidFill>
                  <a:srgbClr val="000000"/>
                </a:solidFill>
                <a:latin typeface="Helvetica Neue" charset="0"/>
                <a:ea typeface="Helvetica Neue" charset="0"/>
                <a:cs typeface="Helvetica Neue" charset="0"/>
                <a:sym typeface="Helvetica Neue" charset="0"/>
              </a:defRPr>
            </a:lvl5pPr>
            <a:lvl6pPr marL="4572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lvl="1">
              <a:spcBef>
                <a:spcPts val="500"/>
              </a:spcBef>
              <a:buSzPct val="145000"/>
              <a:buFontTx/>
              <a:buChar char="•"/>
            </a:pPr>
            <a:r>
              <a:rPr lang="en-US" altLang="zh-CN" sz="3333">
                <a:latin typeface="Arial" panose="020B0604020202020204" pitchFamily="34" charset="0"/>
                <a:cs typeface="Arial" panose="020B0604020202020204" pitchFamily="34" charset="0"/>
                <a:sym typeface="Arial" panose="020B0604020202020204" pitchFamily="34" charset="0"/>
              </a:rPr>
              <a:t>Generate treemaps as </a:t>
            </a:r>
            <a:r>
              <a:rPr lang="en-US" altLang="zh-CN" sz="3333">
                <a:solidFill>
                  <a:srgbClr val="C00000"/>
                </a:solidFill>
                <a:latin typeface="Arial" panose="020B0604020202020204" pitchFamily="34" charset="0"/>
                <a:cs typeface="Arial" panose="020B0604020202020204" pitchFamily="34" charset="0"/>
                <a:sym typeface="Arial" panose="020B0604020202020204" pitchFamily="34" charset="0"/>
              </a:rPr>
              <a:t>fast</a:t>
            </a:r>
            <a:r>
              <a:rPr lang="en-US" altLang="zh-CN" sz="3333">
                <a:latin typeface="Arial" panose="020B0604020202020204" pitchFamily="34" charset="0"/>
                <a:cs typeface="Arial" panose="020B0604020202020204" pitchFamily="34" charset="0"/>
                <a:sym typeface="Arial" panose="020B0604020202020204" pitchFamily="34" charset="0"/>
              </a:rPr>
              <a:t> as possible</a:t>
            </a:r>
            <a:endParaRPr lang="zh-CN" altLang="zh-CN" sz="3333" dirty="0">
              <a:latin typeface="Arial" panose="020B0604020202020204" pitchFamily="34" charset="0"/>
              <a:cs typeface="Arial" panose="020B0604020202020204" pitchFamily="34" charset="0"/>
              <a:sym typeface="Arial" panose="020B0604020202020204" pitchFamily="34" charset="0"/>
            </a:endParaRPr>
          </a:p>
        </p:txBody>
      </p:sp>
      <p:sp>
        <p:nvSpPr>
          <p:cNvPr id="14344" name="Text Box 8" descr="Meet various application-specific layout requirements…">
            <a:extLst>
              <a:ext uri="{FF2B5EF4-FFF2-40B4-BE49-F238E27FC236}">
                <a16:creationId xmlns:a16="http://schemas.microsoft.com/office/drawing/2014/main" id="{03D4589F-D0F5-45FF-BAEC-B6E9068D787C}"/>
              </a:ext>
            </a:extLst>
          </p:cNvPr>
          <p:cNvSpPr txBox="1">
            <a:spLocks/>
          </p:cNvSpPr>
          <p:nvPr/>
        </p:nvSpPr>
        <p:spPr bwMode="auto">
          <a:xfrm>
            <a:off x="225581" y="2396134"/>
            <a:ext cx="11667439" cy="481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2333" tIns="42333" rIns="42333" bIns="42333" anchor="ctr"/>
          <a:lstStyle>
            <a:lvl1pPr defTabSz="584200">
              <a:defRPr sz="3400">
                <a:solidFill>
                  <a:srgbClr val="000000"/>
                </a:solidFill>
                <a:latin typeface="Helvetica Neue" charset="0"/>
                <a:ea typeface="Helvetica Neue" charset="0"/>
                <a:cs typeface="Helvetica Neue" charset="0"/>
                <a:sym typeface="Helvetica Neue" charset="0"/>
              </a:defRPr>
            </a:lvl1pPr>
            <a:lvl2pPr marL="889000" indent="-444500" defTabSz="584200">
              <a:defRPr sz="3400">
                <a:solidFill>
                  <a:srgbClr val="000000"/>
                </a:solidFill>
                <a:latin typeface="Helvetica Neue" charset="0"/>
                <a:ea typeface="Helvetica Neue" charset="0"/>
                <a:cs typeface="Helvetica Neue" charset="0"/>
                <a:sym typeface="Helvetica Neue" charset="0"/>
              </a:defRPr>
            </a:lvl2pPr>
            <a:lvl3pPr defTabSz="584200">
              <a:defRPr sz="3400">
                <a:solidFill>
                  <a:srgbClr val="000000"/>
                </a:solidFill>
                <a:latin typeface="Helvetica Neue" charset="0"/>
                <a:ea typeface="Helvetica Neue" charset="0"/>
                <a:cs typeface="Helvetica Neue" charset="0"/>
                <a:sym typeface="Helvetica Neue" charset="0"/>
              </a:defRPr>
            </a:lvl3pPr>
            <a:lvl4pPr defTabSz="584200">
              <a:defRPr sz="3400">
                <a:solidFill>
                  <a:srgbClr val="000000"/>
                </a:solidFill>
                <a:latin typeface="Helvetica Neue" charset="0"/>
                <a:ea typeface="Helvetica Neue" charset="0"/>
                <a:cs typeface="Helvetica Neue" charset="0"/>
                <a:sym typeface="Helvetica Neue" charset="0"/>
              </a:defRPr>
            </a:lvl4pPr>
            <a:lvl5pPr defTabSz="584200">
              <a:defRPr sz="3400">
                <a:solidFill>
                  <a:srgbClr val="000000"/>
                </a:solidFill>
                <a:latin typeface="Helvetica Neue" charset="0"/>
                <a:ea typeface="Helvetica Neue" charset="0"/>
                <a:cs typeface="Helvetica Neue" charset="0"/>
                <a:sym typeface="Helvetica Neue" charset="0"/>
              </a:defRPr>
            </a:lvl5pPr>
            <a:lvl6pPr marL="4572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lvl="1">
              <a:spcBef>
                <a:spcPts val="500"/>
              </a:spcBef>
              <a:buSzPct val="145000"/>
              <a:buFontTx/>
              <a:buChar char="•"/>
            </a:pPr>
            <a:r>
              <a:rPr lang="en-US" altLang="zh-CN" sz="3333">
                <a:latin typeface="Arial" panose="020B0604020202020204" pitchFamily="34" charset="0"/>
                <a:cs typeface="Arial" panose="020B0604020202020204" pitchFamily="34" charset="0"/>
                <a:sym typeface="Arial" panose="020B0604020202020204" pitchFamily="34" charset="0"/>
              </a:rPr>
              <a:t>Maintain the </a:t>
            </a:r>
            <a:r>
              <a:rPr lang="en-US" altLang="zh-CN" sz="3333">
                <a:solidFill>
                  <a:srgbClr val="C00000"/>
                </a:solidFill>
                <a:latin typeface="Arial" panose="020B0604020202020204" pitchFamily="34" charset="0"/>
                <a:cs typeface="Arial" panose="020B0604020202020204" pitchFamily="34" charset="0"/>
                <a:sym typeface="Arial" panose="020B0604020202020204" pitchFamily="34" charset="0"/>
              </a:rPr>
              <a:t>stability</a:t>
            </a:r>
            <a:r>
              <a:rPr lang="en-US" altLang="zh-CN" sz="3333">
                <a:latin typeface="Arial" panose="020B0604020202020204" pitchFamily="34" charset="0"/>
                <a:cs typeface="Arial" panose="020B0604020202020204" pitchFamily="34" charset="0"/>
                <a:sym typeface="Arial" panose="020B0604020202020204" pitchFamily="34" charset="0"/>
              </a:rPr>
              <a:t> over time</a:t>
            </a:r>
            <a:endParaRPr lang="zh-CN" altLang="zh-CN" sz="3333" dirty="0">
              <a:latin typeface="Arial" panose="020B0604020202020204" pitchFamily="34" charset="0"/>
              <a:cs typeface="Arial" panose="020B0604020202020204" pitchFamily="34" charset="0"/>
              <a:sym typeface="Arial" panose="020B0604020202020204" pitchFamily="34" charset="0"/>
            </a:endParaRPr>
          </a:p>
        </p:txBody>
      </p:sp>
      <p:sp>
        <p:nvSpPr>
          <p:cNvPr id="14346" name="Rectangle 10" descr="Meet various application-specific layout requirements…">
            <a:extLst>
              <a:ext uri="{FF2B5EF4-FFF2-40B4-BE49-F238E27FC236}">
                <a16:creationId xmlns:a16="http://schemas.microsoft.com/office/drawing/2014/main" id="{0FC6371A-1C02-4D8E-8E59-8E6013706C15}"/>
              </a:ext>
            </a:extLst>
          </p:cNvPr>
          <p:cNvSpPr>
            <a:spLocks noGrp="1"/>
          </p:cNvSpPr>
          <p:nvPr>
            <p:ph type="body" sz="quarter" idx="4294967295"/>
          </p:nvPr>
        </p:nvSpPr>
        <p:spPr bwMode="auto">
          <a:xfrm>
            <a:off x="312209" y="1509614"/>
            <a:ext cx="11366500" cy="5635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42333" tIns="42333" rIns="42333" bIns="42333" rtlCol="0" anchor="ctr">
            <a:normAutofit/>
          </a:bodyPr>
          <a:lstStyle/>
          <a:p>
            <a:pPr marL="740804" lvl="1" indent="-370402" defTabSz="486814">
              <a:buSzPct val="145000"/>
            </a:pPr>
            <a:r>
              <a:rPr lang="en-US" altLang="zh-CN" sz="3333">
                <a:solidFill>
                  <a:srgbClr val="000000"/>
                </a:solidFill>
                <a:latin typeface="Arial" panose="020B0604020202020204" pitchFamily="34" charset="0"/>
                <a:cs typeface="Arial" panose="020B0604020202020204" pitchFamily="34" charset="0"/>
              </a:rPr>
              <a:t>Good visual quality in </a:t>
            </a:r>
            <a:r>
              <a:rPr lang="en-US" altLang="zh-CN" sz="3333">
                <a:solidFill>
                  <a:srgbClr val="C00000"/>
                </a:solidFill>
                <a:latin typeface="Arial" panose="020B0604020202020204" pitchFamily="34" charset="0"/>
                <a:cs typeface="Arial" panose="020B0604020202020204" pitchFamily="34" charset="0"/>
              </a:rPr>
              <a:t>all</a:t>
            </a:r>
            <a:r>
              <a:rPr lang="en-US" altLang="zh-CN" sz="3333">
                <a:solidFill>
                  <a:srgbClr val="000000"/>
                </a:solidFill>
                <a:latin typeface="Arial" panose="020B0604020202020204" pitchFamily="34" charset="0"/>
                <a:cs typeface="Arial" panose="020B0604020202020204" pitchFamily="34" charset="0"/>
              </a:rPr>
              <a:t> time steps</a:t>
            </a:r>
            <a:endParaRPr lang="zh-CN" altLang="zh-CN" sz="3333" dirty="0">
              <a:solidFill>
                <a:srgbClr val="000000"/>
              </a:solidFill>
              <a:latin typeface="Arial" panose="020B0604020202020204" pitchFamily="34" charset="0"/>
              <a:cs typeface="Arial" panose="020B0604020202020204" pitchFamily="34" charset="0"/>
            </a:endParaRPr>
          </a:p>
        </p:txBody>
      </p:sp>
      <p:sp>
        <p:nvSpPr>
          <p:cNvPr id="14350" name="Rectangle 14" descr="Constrained Graph Layout">
            <a:extLst>
              <a:ext uri="{FF2B5EF4-FFF2-40B4-BE49-F238E27FC236}">
                <a16:creationId xmlns:a16="http://schemas.microsoft.com/office/drawing/2014/main" id="{3EDA1873-4FFB-46C5-B8C8-983653728B06}"/>
              </a:ext>
            </a:extLst>
          </p:cNvPr>
          <p:cNvSpPr>
            <a:spLocks noGrp="1"/>
          </p:cNvSpPr>
          <p:nvPr>
            <p:ph type="title" idx="4294967295"/>
          </p:nvPr>
        </p:nvSpPr>
        <p:spPr bwMode="auto">
          <a:xfrm>
            <a:off x="312209" y="-129015"/>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Design Goals</a:t>
            </a:r>
            <a:endParaRPr lang="zh-CN" altLang="zh-CN" dirty="0">
              <a:solidFill>
                <a:srgbClr val="C00000"/>
              </a:solidFill>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8B4F065E-0D59-4AB5-9EF7-B2A7EE34139F}"/>
              </a:ext>
            </a:extLst>
          </p:cNvPr>
          <p:cNvSpPr>
            <a:spLocks noGrp="1"/>
          </p:cNvSpPr>
          <p:nvPr>
            <p:ph type="sldNum" sz="quarter" idx="10"/>
          </p:nvPr>
        </p:nvSpPr>
        <p:spPr/>
        <p:txBody>
          <a:bodyPr/>
          <a:lstStyle/>
          <a:p>
            <a:fld id="{E1EC0364-EED2-479F-9FC0-3C637C2ED495}" type="slidenum">
              <a:rPr lang="zh-CN" altLang="zh-CN" smtClean="0"/>
              <a:pPr/>
              <a:t>13</a:t>
            </a:fld>
            <a:endParaRPr lang="zh-CN" altLang="zh-CN"/>
          </a:p>
        </p:txBody>
      </p:sp>
    </p:spTree>
    <p:extLst>
      <p:ext uri="{BB962C8B-B14F-4D97-AF65-F5344CB8AC3E}">
        <p14:creationId xmlns:p14="http://schemas.microsoft.com/office/powerpoint/2010/main" val="79677608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46"/>
                                        </p:tgtEl>
                                        <p:attrNameLst>
                                          <p:attrName>style.visibility</p:attrName>
                                        </p:attrNameLst>
                                      </p:cBhvr>
                                      <p:to>
                                        <p:strVal val="visible"/>
                                      </p:to>
                                    </p:set>
                                    <p:animEffect transition="in" filter="dissolve">
                                      <p:cBhvr>
                                        <p:cTn id="7" dur="200"/>
                                        <p:tgtEl>
                                          <p:spTgt spid="143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434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3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6"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6" name="Rectangle 10" descr="Meet various application-specific layout requirements…">
            <a:extLst>
              <a:ext uri="{FF2B5EF4-FFF2-40B4-BE49-F238E27FC236}">
                <a16:creationId xmlns:a16="http://schemas.microsoft.com/office/drawing/2014/main" id="{0FC6371A-1C02-4D8E-8E59-8E6013706C15}"/>
              </a:ext>
            </a:extLst>
          </p:cNvPr>
          <p:cNvSpPr>
            <a:spLocks noGrp="1"/>
          </p:cNvSpPr>
          <p:nvPr>
            <p:ph type="body" sz="quarter" idx="4294967295"/>
          </p:nvPr>
        </p:nvSpPr>
        <p:spPr bwMode="auto">
          <a:xfrm>
            <a:off x="-1" y="1443777"/>
            <a:ext cx="11111180" cy="14749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42333" tIns="42333" rIns="42333" bIns="42333" rtlCol="0" anchor="ctr">
            <a:normAutofit/>
          </a:bodyPr>
          <a:lstStyle/>
          <a:p>
            <a:pPr marL="370402" lvl="1" indent="0" defTabSz="486814">
              <a:buSzPct val="145000"/>
              <a:buNone/>
            </a:pPr>
            <a:r>
              <a:rPr lang="en-US" altLang="zh-CN" sz="2800">
                <a:solidFill>
                  <a:srgbClr val="000000"/>
                </a:solidFill>
                <a:latin typeface="Arial" panose="020B0604020202020204" pitchFamily="34" charset="0"/>
                <a:cs typeface="Arial" panose="020B0604020202020204" pitchFamily="34" charset="0"/>
              </a:rPr>
              <a:t>The</a:t>
            </a:r>
            <a:r>
              <a:rPr lang="en-US" altLang="zh-CN">
                <a:solidFill>
                  <a:srgbClr val="000000"/>
                </a:solidFill>
                <a:latin typeface="Arial" panose="020B0604020202020204" pitchFamily="34" charset="0"/>
                <a:cs typeface="Arial" panose="020B0604020202020204" pitchFamily="34" charset="0"/>
              </a:rPr>
              <a:t>                     </a:t>
            </a:r>
            <a:r>
              <a:rPr lang="en-US" altLang="zh-CN" sz="2800">
                <a:solidFill>
                  <a:srgbClr val="000000"/>
                </a:solidFill>
                <a:latin typeface="Arial" panose="020B0604020202020204" pitchFamily="34" charset="0"/>
                <a:cs typeface="Arial" panose="020B0604020202020204" pitchFamily="34" charset="0"/>
              </a:rPr>
              <a:t>and                    between </a:t>
            </a:r>
          </a:p>
          <a:p>
            <a:pPr marL="370402" lvl="1" indent="0" defTabSz="486814">
              <a:buSzPct val="145000"/>
              <a:buNone/>
            </a:pPr>
            <a:r>
              <a:rPr lang="en-US" altLang="zh-CN" sz="2800">
                <a:solidFill>
                  <a:srgbClr val="000000"/>
                </a:solidFill>
                <a:latin typeface="Arial" panose="020B0604020202020204" pitchFamily="34" charset="0"/>
                <a:cs typeface="Arial" panose="020B0604020202020204" pitchFamily="34" charset="0"/>
              </a:rPr>
              <a:t>visual quality &amp; stability</a:t>
            </a:r>
            <a:endParaRPr lang="en-US" altLang="zh-CN">
              <a:solidFill>
                <a:srgbClr val="000000"/>
              </a:solidFill>
              <a:latin typeface="Arial" panose="020B0604020202020204" pitchFamily="34" charset="0"/>
              <a:cs typeface="Arial" panose="020B0604020202020204" pitchFamily="34" charset="0"/>
            </a:endParaRPr>
          </a:p>
          <a:p>
            <a:pPr marL="370402" lvl="1" indent="0" defTabSz="486814">
              <a:buSzPct val="145000"/>
              <a:buNone/>
            </a:pPr>
            <a:endParaRPr lang="zh-CN" altLang="zh-CN" sz="3333" dirty="0">
              <a:solidFill>
                <a:srgbClr val="000000"/>
              </a:solidFill>
              <a:latin typeface="Arial" panose="020B0604020202020204" pitchFamily="34" charset="0"/>
              <a:cs typeface="Arial" panose="020B0604020202020204" pitchFamily="34" charset="0"/>
            </a:endParaRPr>
          </a:p>
        </p:txBody>
      </p:sp>
      <p:sp>
        <p:nvSpPr>
          <p:cNvPr id="14350" name="Rectangle 14" descr="Constrained Graph Layout">
            <a:extLst>
              <a:ext uri="{FF2B5EF4-FFF2-40B4-BE49-F238E27FC236}">
                <a16:creationId xmlns:a16="http://schemas.microsoft.com/office/drawing/2014/main" id="{3EDA1873-4FFB-46C5-B8C8-983653728B06}"/>
              </a:ext>
            </a:extLst>
          </p:cNvPr>
          <p:cNvSpPr>
            <a:spLocks noGrp="1"/>
          </p:cNvSpPr>
          <p:nvPr>
            <p:ph type="title" idx="4294967295"/>
          </p:nvPr>
        </p:nvSpPr>
        <p:spPr bwMode="auto">
          <a:xfrm>
            <a:off x="312209" y="-129015"/>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Key Challenges</a:t>
            </a:r>
            <a:endParaRPr lang="zh-CN" altLang="zh-CN" dirty="0">
              <a:solidFill>
                <a:srgbClr val="C00000"/>
              </a:solidFill>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8B4F065E-0D59-4AB5-9EF7-B2A7EE34139F}"/>
              </a:ext>
            </a:extLst>
          </p:cNvPr>
          <p:cNvSpPr>
            <a:spLocks noGrp="1"/>
          </p:cNvSpPr>
          <p:nvPr>
            <p:ph type="sldNum" sz="quarter" idx="10"/>
          </p:nvPr>
        </p:nvSpPr>
        <p:spPr/>
        <p:txBody>
          <a:bodyPr/>
          <a:lstStyle/>
          <a:p>
            <a:fld id="{E1EC0364-EED2-479F-9FC0-3C637C2ED495}" type="slidenum">
              <a:rPr lang="zh-CN" altLang="zh-CN" smtClean="0"/>
              <a:pPr/>
              <a:t>14</a:t>
            </a:fld>
            <a:endParaRPr lang="zh-CN" altLang="zh-CN"/>
          </a:p>
        </p:txBody>
      </p:sp>
      <p:sp>
        <p:nvSpPr>
          <p:cNvPr id="10" name="文本框 9">
            <a:extLst>
              <a:ext uri="{FF2B5EF4-FFF2-40B4-BE49-F238E27FC236}">
                <a16:creationId xmlns:a16="http://schemas.microsoft.com/office/drawing/2014/main" id="{E31AA92A-1990-BD96-1D1C-CB3F8CA43B9C}"/>
              </a:ext>
            </a:extLst>
          </p:cNvPr>
          <p:cNvSpPr txBox="1"/>
          <p:nvPr/>
        </p:nvSpPr>
        <p:spPr>
          <a:xfrm>
            <a:off x="1080821" y="1377040"/>
            <a:ext cx="1684325" cy="584775"/>
          </a:xfrm>
          <a:prstGeom prst="rect">
            <a:avLst/>
          </a:prstGeom>
          <a:noFill/>
        </p:spPr>
        <p:txBody>
          <a:bodyPr wrap="square">
            <a:spAutoFit/>
          </a:bodyPr>
          <a:lstStyle/>
          <a:p>
            <a:r>
              <a:rPr kumimoji="0" lang="en-US" altLang="zh-CN" sz="320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conflicts</a:t>
            </a:r>
            <a:endParaRPr lang="zh-CN" altLang="en-US"/>
          </a:p>
        </p:txBody>
      </p:sp>
      <p:sp>
        <p:nvSpPr>
          <p:cNvPr id="12" name="文本框 11">
            <a:extLst>
              <a:ext uri="{FF2B5EF4-FFF2-40B4-BE49-F238E27FC236}">
                <a16:creationId xmlns:a16="http://schemas.microsoft.com/office/drawing/2014/main" id="{468FB6A9-E506-D4C9-EF18-97FCD219CACD}"/>
              </a:ext>
            </a:extLst>
          </p:cNvPr>
          <p:cNvSpPr txBox="1"/>
          <p:nvPr/>
        </p:nvSpPr>
        <p:spPr>
          <a:xfrm>
            <a:off x="3450946" y="1377040"/>
            <a:ext cx="1947672" cy="584775"/>
          </a:xfrm>
          <a:prstGeom prst="rect">
            <a:avLst/>
          </a:prstGeom>
          <a:noFill/>
        </p:spPr>
        <p:txBody>
          <a:bodyPr wrap="square">
            <a:spAutoFit/>
          </a:bodyPr>
          <a:lstStyle/>
          <a:p>
            <a:r>
              <a:rPr kumimoji="0" lang="en-US" altLang="zh-CN" sz="320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trade-offs</a:t>
            </a:r>
            <a:endParaRPr lang="zh-CN" altLang="en-US"/>
          </a:p>
        </p:txBody>
      </p:sp>
      <p:pic>
        <p:nvPicPr>
          <p:cNvPr id="9" name="图片 8">
            <a:extLst>
              <a:ext uri="{FF2B5EF4-FFF2-40B4-BE49-F238E27FC236}">
                <a16:creationId xmlns:a16="http://schemas.microsoft.com/office/drawing/2014/main" id="{89F13AE1-3F82-330A-E83F-073F67CE2963}"/>
              </a:ext>
            </a:extLst>
          </p:cNvPr>
          <p:cNvPicPr>
            <a:picLocks noChangeAspect="1"/>
          </p:cNvPicPr>
          <p:nvPr/>
        </p:nvPicPr>
        <p:blipFill>
          <a:blip r:embed="rId3"/>
          <a:stretch>
            <a:fillRect/>
          </a:stretch>
        </p:blipFill>
        <p:spPr>
          <a:xfrm>
            <a:off x="312209" y="2634737"/>
            <a:ext cx="2255426" cy="2252402"/>
          </a:xfrm>
          <a:prstGeom prst="rect">
            <a:avLst/>
          </a:prstGeom>
        </p:spPr>
      </p:pic>
      <p:pic>
        <p:nvPicPr>
          <p:cNvPr id="16" name="图片 15">
            <a:extLst>
              <a:ext uri="{FF2B5EF4-FFF2-40B4-BE49-F238E27FC236}">
                <a16:creationId xmlns:a16="http://schemas.microsoft.com/office/drawing/2014/main" id="{E269DC41-FA8D-8539-5023-C61A3BD618D1}"/>
              </a:ext>
            </a:extLst>
          </p:cNvPr>
          <p:cNvPicPr>
            <a:picLocks noChangeAspect="1"/>
          </p:cNvPicPr>
          <p:nvPr/>
        </p:nvPicPr>
        <p:blipFill>
          <a:blip r:embed="rId4"/>
          <a:stretch>
            <a:fillRect/>
          </a:stretch>
        </p:blipFill>
        <p:spPr>
          <a:xfrm>
            <a:off x="3840574" y="2634737"/>
            <a:ext cx="2255426" cy="2261449"/>
          </a:xfrm>
          <a:prstGeom prst="rect">
            <a:avLst/>
          </a:prstGeom>
        </p:spPr>
      </p:pic>
      <p:sp>
        <p:nvSpPr>
          <p:cNvPr id="22" name="箭头: 下 21">
            <a:extLst>
              <a:ext uri="{FF2B5EF4-FFF2-40B4-BE49-F238E27FC236}">
                <a16:creationId xmlns:a16="http://schemas.microsoft.com/office/drawing/2014/main" id="{01D23D3A-D556-0278-D279-CCED172B83A9}"/>
              </a:ext>
            </a:extLst>
          </p:cNvPr>
          <p:cNvSpPr/>
          <p:nvPr/>
        </p:nvSpPr>
        <p:spPr>
          <a:xfrm rot="16200000">
            <a:off x="2980802" y="3331777"/>
            <a:ext cx="446605" cy="858321"/>
          </a:xfrm>
          <a:prstGeom prst="downArrow">
            <a:avLst>
              <a:gd name="adj1" fmla="val 41244"/>
              <a:gd name="adj2" fmla="val 62926"/>
            </a:avLst>
          </a:prstGeom>
          <a:solidFill>
            <a:srgbClr val="7E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CAD74CC0-A295-B53D-D503-0E0D2190CD28}"/>
              </a:ext>
            </a:extLst>
          </p:cNvPr>
          <p:cNvPicPr>
            <a:picLocks noChangeAspect="1"/>
          </p:cNvPicPr>
          <p:nvPr/>
        </p:nvPicPr>
        <p:blipFill>
          <a:blip r:embed="rId5"/>
          <a:stretch>
            <a:fillRect/>
          </a:stretch>
        </p:blipFill>
        <p:spPr>
          <a:xfrm>
            <a:off x="7196470" y="2654284"/>
            <a:ext cx="2255426" cy="2247485"/>
          </a:xfrm>
          <a:prstGeom prst="rect">
            <a:avLst/>
          </a:prstGeom>
        </p:spPr>
      </p:pic>
      <p:cxnSp>
        <p:nvCxnSpPr>
          <p:cNvPr id="21" name="直接连接符 20">
            <a:extLst>
              <a:ext uri="{FF2B5EF4-FFF2-40B4-BE49-F238E27FC236}">
                <a16:creationId xmlns:a16="http://schemas.microsoft.com/office/drawing/2014/main" id="{80B64A57-B390-C2D6-33F9-26849AE7C548}"/>
              </a:ext>
            </a:extLst>
          </p:cNvPr>
          <p:cNvCxnSpPr>
            <a:cxnSpLocks/>
          </p:cNvCxnSpPr>
          <p:nvPr/>
        </p:nvCxnSpPr>
        <p:spPr>
          <a:xfrm>
            <a:off x="6612942" y="2523743"/>
            <a:ext cx="0" cy="247985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3" name="Text Box 10" descr="Node-link Graph">
            <a:extLst>
              <a:ext uri="{FF2B5EF4-FFF2-40B4-BE49-F238E27FC236}">
                <a16:creationId xmlns:a16="http://schemas.microsoft.com/office/drawing/2014/main" id="{50E29531-3B2C-815A-648E-3C2BE9A68DF3}"/>
              </a:ext>
            </a:extLst>
          </p:cNvPr>
          <p:cNvSpPr txBox="1">
            <a:spLocks/>
          </p:cNvSpPr>
          <p:nvPr/>
        </p:nvSpPr>
        <p:spPr bwMode="auto">
          <a:xfrm>
            <a:off x="439043" y="4821754"/>
            <a:ext cx="2084701" cy="697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700">
                <a:latin typeface="Arial" panose="020B0604020202020204" pitchFamily="34" charset="0"/>
                <a:cs typeface="Arial" panose="020B0604020202020204" pitchFamily="34" charset="0"/>
                <a:sym typeface="Arial" panose="020B0604020202020204" pitchFamily="34" charset="0"/>
              </a:rPr>
              <a:t>Initial Layout</a:t>
            </a:r>
            <a:endParaRPr lang="zh-CN" altLang="zh-CN" sz="2700">
              <a:latin typeface="Arial" panose="020B0604020202020204" pitchFamily="34" charset="0"/>
              <a:cs typeface="Arial" panose="020B0604020202020204" pitchFamily="34" charset="0"/>
              <a:sym typeface="Arial" panose="020B0604020202020204" pitchFamily="34" charset="0"/>
            </a:endParaRPr>
          </a:p>
        </p:txBody>
      </p:sp>
      <p:sp>
        <p:nvSpPr>
          <p:cNvPr id="34" name="Text Box 10" descr="Node-link Graph">
            <a:extLst>
              <a:ext uri="{FF2B5EF4-FFF2-40B4-BE49-F238E27FC236}">
                <a16:creationId xmlns:a16="http://schemas.microsoft.com/office/drawing/2014/main" id="{CD6A300E-E2A1-F267-A05B-3BAE738CE45B}"/>
              </a:ext>
            </a:extLst>
          </p:cNvPr>
          <p:cNvSpPr txBox="1">
            <a:spLocks/>
          </p:cNvSpPr>
          <p:nvPr/>
        </p:nvSpPr>
        <p:spPr bwMode="auto">
          <a:xfrm>
            <a:off x="3925936" y="4821754"/>
            <a:ext cx="2084701" cy="697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700">
                <a:latin typeface="Arial" panose="020B0604020202020204" pitchFamily="34" charset="0"/>
                <a:cs typeface="Arial" panose="020B0604020202020204" pitchFamily="34" charset="0"/>
                <a:sym typeface="Arial" panose="020B0604020202020204" pitchFamily="34" charset="0"/>
              </a:rPr>
              <a:t>Stable</a:t>
            </a:r>
          </a:p>
        </p:txBody>
      </p:sp>
      <p:sp>
        <p:nvSpPr>
          <p:cNvPr id="35" name="Text Box 10" descr="Node-link Graph">
            <a:extLst>
              <a:ext uri="{FF2B5EF4-FFF2-40B4-BE49-F238E27FC236}">
                <a16:creationId xmlns:a16="http://schemas.microsoft.com/office/drawing/2014/main" id="{5951B8DD-E20A-D93A-244A-144F5DD4A1C0}"/>
              </a:ext>
            </a:extLst>
          </p:cNvPr>
          <p:cNvSpPr txBox="1">
            <a:spLocks/>
          </p:cNvSpPr>
          <p:nvPr/>
        </p:nvSpPr>
        <p:spPr bwMode="auto">
          <a:xfrm>
            <a:off x="3925936" y="5317968"/>
            <a:ext cx="2899146" cy="697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700">
                <a:latin typeface="Arial" panose="020B0604020202020204" pitchFamily="34" charset="0"/>
                <a:cs typeface="Arial" panose="020B0604020202020204" pitchFamily="34" charset="0"/>
                <a:sym typeface="Arial" panose="020B0604020202020204" pitchFamily="34" charset="0"/>
              </a:rPr>
              <a:t>Low visual quality</a:t>
            </a:r>
          </a:p>
        </p:txBody>
      </p:sp>
      <p:sp>
        <p:nvSpPr>
          <p:cNvPr id="37" name="Text Box 10" descr="Node-link Graph">
            <a:extLst>
              <a:ext uri="{FF2B5EF4-FFF2-40B4-BE49-F238E27FC236}">
                <a16:creationId xmlns:a16="http://schemas.microsoft.com/office/drawing/2014/main" id="{89758E4C-8E1A-2DF3-5826-FD939EFD9340}"/>
              </a:ext>
            </a:extLst>
          </p:cNvPr>
          <p:cNvSpPr txBox="1">
            <a:spLocks/>
          </p:cNvSpPr>
          <p:nvPr/>
        </p:nvSpPr>
        <p:spPr bwMode="auto">
          <a:xfrm>
            <a:off x="7196470" y="4821754"/>
            <a:ext cx="2899146" cy="697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700">
                <a:latin typeface="Arial" panose="020B0604020202020204" pitchFamily="34" charset="0"/>
                <a:cs typeface="Arial" panose="020B0604020202020204" pitchFamily="34" charset="0"/>
                <a:sym typeface="Arial" panose="020B0604020202020204" pitchFamily="34" charset="0"/>
              </a:rPr>
              <a:t>High visual quality</a:t>
            </a:r>
          </a:p>
        </p:txBody>
      </p:sp>
      <p:sp>
        <p:nvSpPr>
          <p:cNvPr id="38" name="Text Box 10" descr="Node-link Graph">
            <a:extLst>
              <a:ext uri="{FF2B5EF4-FFF2-40B4-BE49-F238E27FC236}">
                <a16:creationId xmlns:a16="http://schemas.microsoft.com/office/drawing/2014/main" id="{EE3C6E85-841F-F110-16A6-D16A9EDFEB0B}"/>
              </a:ext>
            </a:extLst>
          </p:cNvPr>
          <p:cNvSpPr txBox="1">
            <a:spLocks/>
          </p:cNvSpPr>
          <p:nvPr/>
        </p:nvSpPr>
        <p:spPr bwMode="auto">
          <a:xfrm>
            <a:off x="7196470" y="5317968"/>
            <a:ext cx="2084701" cy="697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700">
                <a:latin typeface="Arial" panose="020B0604020202020204" pitchFamily="34" charset="0"/>
                <a:cs typeface="Arial" panose="020B0604020202020204" pitchFamily="34" charset="0"/>
                <a:sym typeface="Arial" panose="020B0604020202020204" pitchFamily="34" charset="0"/>
              </a:rPr>
              <a:t>Unstable</a:t>
            </a:r>
          </a:p>
        </p:txBody>
      </p:sp>
    </p:spTree>
    <p:extLst>
      <p:ext uri="{BB962C8B-B14F-4D97-AF65-F5344CB8AC3E}">
        <p14:creationId xmlns:p14="http://schemas.microsoft.com/office/powerpoint/2010/main" val="35096731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300"/>
                                        <p:tgtEl>
                                          <p:spTgt spid="33"/>
                                        </p:tgtEl>
                                      </p:cBhvr>
                                    </p:animEffect>
                                    <p:anim calcmode="lin" valueType="num">
                                      <p:cBhvr>
                                        <p:cTn id="16" dur="300" fill="hold"/>
                                        <p:tgtEl>
                                          <p:spTgt spid="33"/>
                                        </p:tgtEl>
                                        <p:attrNameLst>
                                          <p:attrName>ppt_x</p:attrName>
                                        </p:attrNameLst>
                                      </p:cBhvr>
                                      <p:tavLst>
                                        <p:tav tm="0">
                                          <p:val>
                                            <p:strVal val="#ppt_x"/>
                                          </p:val>
                                        </p:tav>
                                        <p:tav tm="100000">
                                          <p:val>
                                            <p:strVal val="#ppt_x"/>
                                          </p:val>
                                        </p:tav>
                                      </p:tavLst>
                                    </p:anim>
                                    <p:anim calcmode="lin" valueType="num">
                                      <p:cBhvr>
                                        <p:cTn id="17" dur="3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300"/>
                                        <p:tgtEl>
                                          <p:spTgt spid="9"/>
                                        </p:tgtEl>
                                      </p:cBhvr>
                                    </p:animEffect>
                                    <p:anim calcmode="lin" valueType="num">
                                      <p:cBhvr>
                                        <p:cTn id="21" dur="300" fill="hold"/>
                                        <p:tgtEl>
                                          <p:spTgt spid="9"/>
                                        </p:tgtEl>
                                        <p:attrNameLst>
                                          <p:attrName>ppt_x</p:attrName>
                                        </p:attrNameLst>
                                      </p:cBhvr>
                                      <p:tavLst>
                                        <p:tav tm="0">
                                          <p:val>
                                            <p:strVal val="#ppt_x"/>
                                          </p:val>
                                        </p:tav>
                                        <p:tav tm="100000">
                                          <p:val>
                                            <p:strVal val="#ppt_x"/>
                                          </p:val>
                                        </p:tav>
                                      </p:tavLst>
                                    </p:anim>
                                    <p:anim calcmode="lin" valueType="num">
                                      <p:cBhvr>
                                        <p:cTn id="22" dur="3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300"/>
                                        <p:tgtEl>
                                          <p:spTgt spid="22"/>
                                        </p:tgtEl>
                                      </p:cBhvr>
                                    </p:animEffect>
                                    <p:anim calcmode="lin" valueType="num">
                                      <p:cBhvr>
                                        <p:cTn id="26" dur="300" fill="hold"/>
                                        <p:tgtEl>
                                          <p:spTgt spid="22"/>
                                        </p:tgtEl>
                                        <p:attrNameLst>
                                          <p:attrName>ppt_x</p:attrName>
                                        </p:attrNameLst>
                                      </p:cBhvr>
                                      <p:tavLst>
                                        <p:tav tm="0">
                                          <p:val>
                                            <p:strVal val="#ppt_x"/>
                                          </p:val>
                                        </p:tav>
                                        <p:tav tm="100000">
                                          <p:val>
                                            <p:strVal val="#ppt_x"/>
                                          </p:val>
                                        </p:tav>
                                      </p:tavLst>
                                    </p:anim>
                                    <p:anim calcmode="lin" valueType="num">
                                      <p:cBhvr>
                                        <p:cTn id="27" dur="300" fill="hold"/>
                                        <p:tgtEl>
                                          <p:spTgt spid="2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300"/>
                                        <p:tgtEl>
                                          <p:spTgt spid="16"/>
                                        </p:tgtEl>
                                      </p:cBhvr>
                                    </p:animEffect>
                                    <p:anim calcmode="lin" valueType="num">
                                      <p:cBhvr>
                                        <p:cTn id="31" dur="300" fill="hold"/>
                                        <p:tgtEl>
                                          <p:spTgt spid="16"/>
                                        </p:tgtEl>
                                        <p:attrNameLst>
                                          <p:attrName>ppt_x</p:attrName>
                                        </p:attrNameLst>
                                      </p:cBhvr>
                                      <p:tavLst>
                                        <p:tav tm="0">
                                          <p:val>
                                            <p:strVal val="#ppt_x"/>
                                          </p:val>
                                        </p:tav>
                                        <p:tav tm="100000">
                                          <p:val>
                                            <p:strVal val="#ppt_x"/>
                                          </p:val>
                                        </p:tav>
                                      </p:tavLst>
                                    </p:anim>
                                    <p:anim calcmode="lin" valueType="num">
                                      <p:cBhvr>
                                        <p:cTn id="32" dur="300" fill="hold"/>
                                        <p:tgtEl>
                                          <p:spTgt spid="1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300"/>
                                        <p:tgtEl>
                                          <p:spTgt spid="34"/>
                                        </p:tgtEl>
                                      </p:cBhvr>
                                    </p:animEffect>
                                    <p:anim calcmode="lin" valueType="num">
                                      <p:cBhvr>
                                        <p:cTn id="36" dur="300" fill="hold"/>
                                        <p:tgtEl>
                                          <p:spTgt spid="34"/>
                                        </p:tgtEl>
                                        <p:attrNameLst>
                                          <p:attrName>ppt_x</p:attrName>
                                        </p:attrNameLst>
                                      </p:cBhvr>
                                      <p:tavLst>
                                        <p:tav tm="0">
                                          <p:val>
                                            <p:strVal val="#ppt_x"/>
                                          </p:val>
                                        </p:tav>
                                        <p:tav tm="100000">
                                          <p:val>
                                            <p:strVal val="#ppt_x"/>
                                          </p:val>
                                        </p:tav>
                                      </p:tavLst>
                                    </p:anim>
                                    <p:anim calcmode="lin" valueType="num">
                                      <p:cBhvr>
                                        <p:cTn id="37" dur="300" fill="hold"/>
                                        <p:tgtEl>
                                          <p:spTgt spid="3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300"/>
                                        <p:tgtEl>
                                          <p:spTgt spid="35"/>
                                        </p:tgtEl>
                                      </p:cBhvr>
                                    </p:animEffect>
                                    <p:anim calcmode="lin" valueType="num">
                                      <p:cBhvr>
                                        <p:cTn id="41" dur="300" fill="hold"/>
                                        <p:tgtEl>
                                          <p:spTgt spid="35"/>
                                        </p:tgtEl>
                                        <p:attrNameLst>
                                          <p:attrName>ppt_x</p:attrName>
                                        </p:attrNameLst>
                                      </p:cBhvr>
                                      <p:tavLst>
                                        <p:tav tm="0">
                                          <p:val>
                                            <p:strVal val="#ppt_x"/>
                                          </p:val>
                                        </p:tav>
                                        <p:tav tm="100000">
                                          <p:val>
                                            <p:strVal val="#ppt_x"/>
                                          </p:val>
                                        </p:tav>
                                      </p:tavLst>
                                    </p:anim>
                                    <p:anim calcmode="lin" valueType="num">
                                      <p:cBhvr>
                                        <p:cTn id="42" dur="3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300"/>
                                        <p:tgtEl>
                                          <p:spTgt spid="21"/>
                                        </p:tgtEl>
                                      </p:cBhvr>
                                    </p:animEffect>
                                    <p:anim calcmode="lin" valueType="num">
                                      <p:cBhvr>
                                        <p:cTn id="48" dur="300" fill="hold"/>
                                        <p:tgtEl>
                                          <p:spTgt spid="21"/>
                                        </p:tgtEl>
                                        <p:attrNameLst>
                                          <p:attrName>ppt_x</p:attrName>
                                        </p:attrNameLst>
                                      </p:cBhvr>
                                      <p:tavLst>
                                        <p:tav tm="0">
                                          <p:val>
                                            <p:strVal val="#ppt_x"/>
                                          </p:val>
                                        </p:tav>
                                        <p:tav tm="100000">
                                          <p:val>
                                            <p:strVal val="#ppt_x"/>
                                          </p:val>
                                        </p:tav>
                                      </p:tavLst>
                                    </p:anim>
                                    <p:anim calcmode="lin" valueType="num">
                                      <p:cBhvr>
                                        <p:cTn id="49" dur="3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300"/>
                                        <p:tgtEl>
                                          <p:spTgt spid="18"/>
                                        </p:tgtEl>
                                      </p:cBhvr>
                                    </p:animEffect>
                                    <p:anim calcmode="lin" valueType="num">
                                      <p:cBhvr>
                                        <p:cTn id="53" dur="300" fill="hold"/>
                                        <p:tgtEl>
                                          <p:spTgt spid="18"/>
                                        </p:tgtEl>
                                        <p:attrNameLst>
                                          <p:attrName>ppt_x</p:attrName>
                                        </p:attrNameLst>
                                      </p:cBhvr>
                                      <p:tavLst>
                                        <p:tav tm="0">
                                          <p:val>
                                            <p:strVal val="#ppt_x"/>
                                          </p:val>
                                        </p:tav>
                                        <p:tav tm="100000">
                                          <p:val>
                                            <p:strVal val="#ppt_x"/>
                                          </p:val>
                                        </p:tav>
                                      </p:tavLst>
                                    </p:anim>
                                    <p:anim calcmode="lin" valueType="num">
                                      <p:cBhvr>
                                        <p:cTn id="54" dur="300" fill="hold"/>
                                        <p:tgtEl>
                                          <p:spTgt spid="1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300"/>
                                        <p:tgtEl>
                                          <p:spTgt spid="37"/>
                                        </p:tgtEl>
                                      </p:cBhvr>
                                    </p:animEffect>
                                    <p:anim calcmode="lin" valueType="num">
                                      <p:cBhvr>
                                        <p:cTn id="58" dur="300" fill="hold"/>
                                        <p:tgtEl>
                                          <p:spTgt spid="37"/>
                                        </p:tgtEl>
                                        <p:attrNameLst>
                                          <p:attrName>ppt_x</p:attrName>
                                        </p:attrNameLst>
                                      </p:cBhvr>
                                      <p:tavLst>
                                        <p:tav tm="0">
                                          <p:val>
                                            <p:strVal val="#ppt_x"/>
                                          </p:val>
                                        </p:tav>
                                        <p:tav tm="100000">
                                          <p:val>
                                            <p:strVal val="#ppt_x"/>
                                          </p:val>
                                        </p:tav>
                                      </p:tavLst>
                                    </p:anim>
                                    <p:anim calcmode="lin" valueType="num">
                                      <p:cBhvr>
                                        <p:cTn id="59" dur="300" fill="hold"/>
                                        <p:tgtEl>
                                          <p:spTgt spid="3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300"/>
                                        <p:tgtEl>
                                          <p:spTgt spid="38"/>
                                        </p:tgtEl>
                                      </p:cBhvr>
                                    </p:animEffect>
                                    <p:anim calcmode="lin" valueType="num">
                                      <p:cBhvr>
                                        <p:cTn id="63" dur="300" fill="hold"/>
                                        <p:tgtEl>
                                          <p:spTgt spid="38"/>
                                        </p:tgtEl>
                                        <p:attrNameLst>
                                          <p:attrName>ppt_x</p:attrName>
                                        </p:attrNameLst>
                                      </p:cBhvr>
                                      <p:tavLst>
                                        <p:tav tm="0">
                                          <p:val>
                                            <p:strVal val="#ppt_x"/>
                                          </p:val>
                                        </p:tav>
                                        <p:tav tm="100000">
                                          <p:val>
                                            <p:strVal val="#ppt_x"/>
                                          </p:val>
                                        </p:tav>
                                      </p:tavLst>
                                    </p:anim>
                                    <p:anim calcmode="lin" valueType="num">
                                      <p:cBhvr>
                                        <p:cTn id="64" dur="3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22" grpId="0" animBg="1"/>
      <p:bldP spid="33" grpId="0"/>
      <p:bldP spid="34" grpId="0"/>
      <p:bldP spid="35" grpId="0"/>
      <p:bldP spid="37"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descr="Introduction…">
            <a:extLst>
              <a:ext uri="{FF2B5EF4-FFF2-40B4-BE49-F238E27FC236}">
                <a16:creationId xmlns:a16="http://schemas.microsoft.com/office/drawing/2014/main" id="{70DF75EA-1939-4C46-87D4-2A514A85F5B9}"/>
              </a:ext>
            </a:extLst>
          </p:cNvPr>
          <p:cNvSpPr>
            <a:spLocks noGrp="1"/>
          </p:cNvSpPr>
          <p:nvPr>
            <p:ph type="body" idx="4294967295"/>
          </p:nvPr>
        </p:nvSpPr>
        <p:spPr bwMode="auto">
          <a:xfrm>
            <a:off x="1415480" y="1448780"/>
            <a:ext cx="7995253" cy="4445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54426" tIns="54426" rIns="54426" bIns="54426" rtlCol="0">
            <a:normAutofit/>
          </a:bodyPr>
          <a:lstStyle/>
          <a:p>
            <a:pPr>
              <a:buClr>
                <a:srgbClr val="BE0204"/>
              </a:buClr>
              <a:buFontTx/>
              <a:buChar char="•"/>
            </a:pPr>
            <a:r>
              <a:rPr lang="zh-CN" altLang="zh-CN" dirty="0">
                <a:solidFill>
                  <a:srgbClr val="260808"/>
                </a:solidFill>
                <a:latin typeface="Arial" panose="020B0604020202020204" pitchFamily="34" charset="0"/>
                <a:cs typeface="Arial" panose="020B0604020202020204" pitchFamily="34" charset="0"/>
              </a:rPr>
              <a:t>Introduction</a:t>
            </a:r>
          </a:p>
          <a:p>
            <a:pPr>
              <a:buClr>
                <a:srgbClr val="BE0204"/>
              </a:buClr>
              <a:buFontTx/>
              <a:buChar char="•"/>
            </a:pPr>
            <a:r>
              <a:rPr lang="zh-CN" altLang="zh-CN" b="1" dirty="0">
                <a:latin typeface="Arial" panose="020B0604020202020204" pitchFamily="34" charset="0"/>
                <a:cs typeface="Arial" panose="020B0604020202020204" pitchFamily="34" charset="0"/>
              </a:rPr>
              <a:t>Approach</a:t>
            </a:r>
          </a:p>
          <a:p>
            <a:pPr marL="571477"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Hierarchical Size-based Pairing</a:t>
            </a:r>
          </a:p>
          <a:p>
            <a:pPr marL="571477"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Interactive Treemap Generation</a:t>
            </a:r>
          </a:p>
          <a:p>
            <a:pPr marL="571477"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Customizing Global Layout Tree</a:t>
            </a:r>
            <a:endParaRPr lang="zh-CN" altLang="zh-CN" sz="1500">
              <a:latin typeface="Arial" panose="020B0604020202020204" pitchFamily="34" charset="0"/>
              <a:cs typeface="Arial" panose="020B0604020202020204" pitchFamily="34" charset="0"/>
            </a:endParaRPr>
          </a:p>
          <a:p>
            <a:pPr>
              <a:buClr>
                <a:srgbClr val="BE0204"/>
              </a:buClr>
              <a:buFontTx/>
              <a:buChar char="•"/>
            </a:pPr>
            <a:r>
              <a:rPr lang="zh-CN" altLang="zh-CN">
                <a:latin typeface="Arial" panose="020B0604020202020204" pitchFamily="34" charset="0"/>
                <a:cs typeface="Arial" panose="020B0604020202020204" pitchFamily="34" charset="0"/>
              </a:rPr>
              <a:t>Results </a:t>
            </a:r>
            <a:r>
              <a:rPr lang="zh-CN" altLang="zh-CN" dirty="0">
                <a:latin typeface="Arial" panose="020B0604020202020204" pitchFamily="34" charset="0"/>
                <a:cs typeface="Arial" panose="020B0604020202020204" pitchFamily="34" charset="0"/>
              </a:rPr>
              <a:t>and Evaluation</a:t>
            </a:r>
            <a:endParaRPr lang="en-US" altLang="zh-CN" dirty="0">
              <a:latin typeface="Arial" panose="020B0604020202020204" pitchFamily="34" charset="0"/>
              <a:cs typeface="Arial" panose="020B0604020202020204" pitchFamily="34" charset="0"/>
            </a:endParaRPr>
          </a:p>
          <a:p>
            <a:pPr marL="572800"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Dataset Classifications</a:t>
            </a:r>
          </a:p>
          <a:p>
            <a:pPr marL="572800"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Quantatitive Comparison</a:t>
            </a:r>
          </a:p>
          <a:p>
            <a:pPr>
              <a:buClr>
                <a:srgbClr val="BE0204"/>
              </a:buClr>
              <a:buFontTx/>
              <a:buChar char="•"/>
            </a:pPr>
            <a:r>
              <a:rPr lang="zh-CN" altLang="zh-CN">
                <a:latin typeface="Arial" panose="020B0604020202020204" pitchFamily="34" charset="0"/>
                <a:cs typeface="Arial" panose="020B0604020202020204" pitchFamily="34" charset="0"/>
              </a:rPr>
              <a:t>Conclusion</a:t>
            </a:r>
            <a:endParaRPr lang="zh-CN" altLang="zh-CN" dirty="0">
              <a:latin typeface="Arial" panose="020B0604020202020204" pitchFamily="34" charset="0"/>
              <a:cs typeface="Arial" panose="020B0604020202020204" pitchFamily="34" charset="0"/>
            </a:endParaRPr>
          </a:p>
        </p:txBody>
      </p:sp>
      <p:sp>
        <p:nvSpPr>
          <p:cNvPr id="9218" name="Rectangle 2" descr="Agenda">
            <a:extLst>
              <a:ext uri="{FF2B5EF4-FFF2-40B4-BE49-F238E27FC236}">
                <a16:creationId xmlns:a16="http://schemas.microsoft.com/office/drawing/2014/main" id="{BAF6E00C-79E1-4B88-9F35-DD51130D3D71}"/>
              </a:ext>
            </a:extLst>
          </p:cNvPr>
          <p:cNvSpPr>
            <a:spLocks noGrp="1"/>
          </p:cNvSpPr>
          <p:nvPr>
            <p:ph type="title" idx="4294967295"/>
          </p:nvPr>
        </p:nvSpPr>
        <p:spPr bwMode="auto">
          <a:xfrm>
            <a:off x="575387" y="128634"/>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dirty="0">
                <a:solidFill>
                  <a:srgbClr val="C00000"/>
                </a:solidFill>
                <a:latin typeface="Arial" panose="020B0604020202020204" pitchFamily="34" charset="0"/>
                <a:cs typeface="Arial" panose="020B0604020202020204" pitchFamily="34" charset="0"/>
              </a:rPr>
              <a:t>Outline</a:t>
            </a:r>
            <a:endParaRPr lang="zh-CN" altLang="zh-CN" dirty="0">
              <a:solidFill>
                <a:srgbClr val="C00000"/>
              </a:solidFill>
              <a:latin typeface="Arial" panose="020B0604020202020204" pitchFamily="34" charset="0"/>
              <a:cs typeface="Arial" panose="020B0604020202020204" pitchFamily="34" charset="0"/>
            </a:endParaRPr>
          </a:p>
        </p:txBody>
      </p:sp>
      <p:sp>
        <p:nvSpPr>
          <p:cNvPr id="5" name="灯片编号占位符 4">
            <a:extLst>
              <a:ext uri="{FF2B5EF4-FFF2-40B4-BE49-F238E27FC236}">
                <a16:creationId xmlns:a16="http://schemas.microsoft.com/office/drawing/2014/main" id="{F70FF970-FBD5-437D-B046-6E307DC0D7F7}"/>
              </a:ext>
            </a:extLst>
          </p:cNvPr>
          <p:cNvSpPr>
            <a:spLocks noGrp="1"/>
          </p:cNvSpPr>
          <p:nvPr>
            <p:ph type="sldNum" sz="quarter" idx="10"/>
          </p:nvPr>
        </p:nvSpPr>
        <p:spPr/>
        <p:txBody>
          <a:bodyPr/>
          <a:lstStyle/>
          <a:p>
            <a:fld id="{E1EC0364-EED2-479F-9FC0-3C637C2ED495}" type="slidenum">
              <a:rPr lang="zh-CN" altLang="zh-CN" smtClean="0"/>
              <a:pPr/>
              <a:t>15</a:t>
            </a:fld>
            <a:endParaRPr lang="zh-CN" altLang="zh-CN"/>
          </a:p>
        </p:txBody>
      </p:sp>
    </p:spTree>
    <p:extLst>
      <p:ext uri="{BB962C8B-B14F-4D97-AF65-F5344CB8AC3E}">
        <p14:creationId xmlns:p14="http://schemas.microsoft.com/office/powerpoint/2010/main" val="380995640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0523CF75-C666-93C6-D6B6-E41DB3567581}"/>
              </a:ext>
            </a:extLst>
          </p:cNvPr>
          <p:cNvPicPr>
            <a:picLocks noChangeAspect="1"/>
          </p:cNvPicPr>
          <p:nvPr/>
        </p:nvPicPr>
        <p:blipFill>
          <a:blip r:embed="rId3"/>
          <a:stretch>
            <a:fillRect/>
          </a:stretch>
        </p:blipFill>
        <p:spPr>
          <a:xfrm>
            <a:off x="4387637" y="2392977"/>
            <a:ext cx="3059407" cy="2272480"/>
          </a:xfrm>
          <a:prstGeom prst="rect">
            <a:avLst/>
          </a:prstGeom>
        </p:spPr>
      </p:pic>
      <p:sp>
        <p:nvSpPr>
          <p:cNvPr id="14350" name="Rectangle 14" descr="Constrained Graph Layout">
            <a:extLst>
              <a:ext uri="{FF2B5EF4-FFF2-40B4-BE49-F238E27FC236}">
                <a16:creationId xmlns:a16="http://schemas.microsoft.com/office/drawing/2014/main" id="{3EDA1873-4FFB-46C5-B8C8-983653728B06}"/>
              </a:ext>
            </a:extLst>
          </p:cNvPr>
          <p:cNvSpPr>
            <a:spLocks noGrp="1"/>
          </p:cNvSpPr>
          <p:nvPr>
            <p:ph type="title" idx="4294967295"/>
          </p:nvPr>
        </p:nvSpPr>
        <p:spPr bwMode="auto">
          <a:xfrm>
            <a:off x="312209" y="-129015"/>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Overview: A pipeline of our approach</a:t>
            </a:r>
            <a:endParaRPr lang="zh-CN" altLang="zh-CN" dirty="0">
              <a:solidFill>
                <a:srgbClr val="C00000"/>
              </a:solidFill>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8B4F065E-0D59-4AB5-9EF7-B2A7EE34139F}"/>
              </a:ext>
            </a:extLst>
          </p:cNvPr>
          <p:cNvSpPr>
            <a:spLocks noGrp="1"/>
          </p:cNvSpPr>
          <p:nvPr>
            <p:ph type="sldNum" sz="quarter" idx="10"/>
          </p:nvPr>
        </p:nvSpPr>
        <p:spPr/>
        <p:txBody>
          <a:bodyPr/>
          <a:lstStyle/>
          <a:p>
            <a:fld id="{E1EC0364-EED2-479F-9FC0-3C637C2ED495}" type="slidenum">
              <a:rPr lang="zh-CN" altLang="zh-CN" smtClean="0"/>
              <a:pPr/>
              <a:t>16</a:t>
            </a:fld>
            <a:endParaRPr lang="zh-CN" altLang="zh-CN"/>
          </a:p>
        </p:txBody>
      </p:sp>
      <p:pic>
        <p:nvPicPr>
          <p:cNvPr id="3" name="图片 2">
            <a:extLst>
              <a:ext uri="{FF2B5EF4-FFF2-40B4-BE49-F238E27FC236}">
                <a16:creationId xmlns:a16="http://schemas.microsoft.com/office/drawing/2014/main" id="{B7514AE8-9C2C-B1C4-B124-2DB50D57EE6D}"/>
              </a:ext>
            </a:extLst>
          </p:cNvPr>
          <p:cNvPicPr>
            <a:picLocks noChangeAspect="1"/>
          </p:cNvPicPr>
          <p:nvPr/>
        </p:nvPicPr>
        <p:blipFill>
          <a:blip r:embed="rId4"/>
          <a:stretch>
            <a:fillRect/>
          </a:stretch>
        </p:blipFill>
        <p:spPr>
          <a:xfrm>
            <a:off x="312209" y="2054048"/>
            <a:ext cx="2979631" cy="2928307"/>
          </a:xfrm>
          <a:prstGeom prst="rect">
            <a:avLst/>
          </a:prstGeom>
        </p:spPr>
      </p:pic>
      <p:sp>
        <p:nvSpPr>
          <p:cNvPr id="9" name="Text Box 10" descr="Node-link Graph">
            <a:extLst>
              <a:ext uri="{FF2B5EF4-FFF2-40B4-BE49-F238E27FC236}">
                <a16:creationId xmlns:a16="http://schemas.microsoft.com/office/drawing/2014/main" id="{7C0C609D-3FE2-2B93-591D-695D3FD34EAD}"/>
              </a:ext>
            </a:extLst>
          </p:cNvPr>
          <p:cNvSpPr txBox="1">
            <a:spLocks/>
          </p:cNvSpPr>
          <p:nvPr/>
        </p:nvSpPr>
        <p:spPr bwMode="auto">
          <a:xfrm>
            <a:off x="312209" y="1156533"/>
            <a:ext cx="7697935" cy="697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700">
                <a:latin typeface="Arial" panose="020B0604020202020204" pitchFamily="34" charset="0"/>
                <a:cs typeface="Arial" panose="020B0604020202020204" pitchFamily="34" charset="0"/>
                <a:sym typeface="Arial" panose="020B0604020202020204" pitchFamily="34" charset="0"/>
              </a:rPr>
              <a:t>Input data </a:t>
            </a:r>
            <a:r>
              <a:rPr lang="zh-CN" altLang="en-US" sz="2700">
                <a:latin typeface="Arial" panose="020B0604020202020204" pitchFamily="34" charset="0"/>
                <a:cs typeface="Arial" panose="020B0604020202020204" pitchFamily="34" charset="0"/>
                <a:sym typeface="Arial" panose="020B0604020202020204" pitchFamily="34" charset="0"/>
              </a:rPr>
              <a:t>→ </a:t>
            </a:r>
            <a:r>
              <a:rPr lang="en-US" altLang="zh-CN" sz="2700">
                <a:latin typeface="Arial" panose="020B0604020202020204" pitchFamily="34" charset="0"/>
                <a:cs typeface="Arial" panose="020B0604020202020204" pitchFamily="34" charset="0"/>
                <a:sym typeface="Arial" panose="020B0604020202020204" pitchFamily="34" charset="0"/>
              </a:rPr>
              <a:t>Pairing Tree </a:t>
            </a:r>
            <a:r>
              <a:rPr lang="zh-CN" altLang="en-US" sz="2700">
                <a:latin typeface="Arial" panose="020B0604020202020204" pitchFamily="34" charset="0"/>
                <a:cs typeface="Arial" panose="020B0604020202020204" pitchFamily="34" charset="0"/>
                <a:sym typeface="Arial" panose="020B0604020202020204" pitchFamily="34" charset="0"/>
              </a:rPr>
              <a:t>→ </a:t>
            </a:r>
            <a:r>
              <a:rPr lang="en-US" altLang="zh-CN" sz="2700">
                <a:latin typeface="Arial" panose="020B0604020202020204" pitchFamily="34" charset="0"/>
                <a:cs typeface="Arial" panose="020B0604020202020204" pitchFamily="34" charset="0"/>
                <a:sym typeface="Arial" panose="020B0604020202020204" pitchFamily="34" charset="0"/>
              </a:rPr>
              <a:t>Global Layout Tree</a:t>
            </a:r>
            <a:endParaRPr lang="zh-CN" altLang="zh-CN" sz="2700">
              <a:latin typeface="Arial" panose="020B0604020202020204" pitchFamily="34" charset="0"/>
              <a:cs typeface="Arial" panose="020B0604020202020204" pitchFamily="34" charset="0"/>
              <a:sym typeface="Arial" panose="020B0604020202020204" pitchFamily="34" charset="0"/>
            </a:endParaRPr>
          </a:p>
        </p:txBody>
      </p:sp>
      <p:pic>
        <p:nvPicPr>
          <p:cNvPr id="6" name="图片 5">
            <a:extLst>
              <a:ext uri="{FF2B5EF4-FFF2-40B4-BE49-F238E27FC236}">
                <a16:creationId xmlns:a16="http://schemas.microsoft.com/office/drawing/2014/main" id="{60CAC7BB-08ED-2429-A589-8DB87067E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8236" y="5879475"/>
            <a:ext cx="273390" cy="179118"/>
          </a:xfrm>
          <a:prstGeom prst="rect">
            <a:avLst/>
          </a:prstGeom>
        </p:spPr>
      </p:pic>
      <p:pic>
        <p:nvPicPr>
          <p:cNvPr id="8" name="图片 7">
            <a:extLst>
              <a:ext uri="{FF2B5EF4-FFF2-40B4-BE49-F238E27FC236}">
                <a16:creationId xmlns:a16="http://schemas.microsoft.com/office/drawing/2014/main" id="{6B99BD43-75DC-AEF9-8299-EBC9236A62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9900" y="5882745"/>
            <a:ext cx="292245" cy="188545"/>
          </a:xfrm>
          <a:prstGeom prst="rect">
            <a:avLst/>
          </a:prstGeom>
        </p:spPr>
      </p:pic>
      <p:pic>
        <p:nvPicPr>
          <p:cNvPr id="11" name="图片 10">
            <a:extLst>
              <a:ext uri="{FF2B5EF4-FFF2-40B4-BE49-F238E27FC236}">
                <a16:creationId xmlns:a16="http://schemas.microsoft.com/office/drawing/2014/main" id="{6C775DC7-752B-BB9B-AB8A-DAA493D222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0323" y="5832918"/>
            <a:ext cx="443080" cy="282817"/>
          </a:xfrm>
          <a:prstGeom prst="rect">
            <a:avLst/>
          </a:prstGeom>
        </p:spPr>
      </p:pic>
      <p:pic>
        <p:nvPicPr>
          <p:cNvPr id="15" name="图片 14">
            <a:extLst>
              <a:ext uri="{FF2B5EF4-FFF2-40B4-BE49-F238E27FC236}">
                <a16:creationId xmlns:a16="http://schemas.microsoft.com/office/drawing/2014/main" id="{796EC9EE-51D5-FD0D-4753-8A793BAA1F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7454" y="5836383"/>
            <a:ext cx="499643" cy="311099"/>
          </a:xfrm>
          <a:prstGeom prst="rect">
            <a:avLst/>
          </a:prstGeom>
        </p:spPr>
      </p:pic>
      <p:pic>
        <p:nvPicPr>
          <p:cNvPr id="17" name="图片 16">
            <a:extLst>
              <a:ext uri="{FF2B5EF4-FFF2-40B4-BE49-F238E27FC236}">
                <a16:creationId xmlns:a16="http://schemas.microsoft.com/office/drawing/2014/main" id="{6E55579A-A5B3-7FBF-CFD9-891F62B450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716" y="5826956"/>
            <a:ext cx="518498" cy="320526"/>
          </a:xfrm>
          <a:prstGeom prst="rect">
            <a:avLst/>
          </a:prstGeom>
        </p:spPr>
      </p:pic>
      <p:pic>
        <p:nvPicPr>
          <p:cNvPr id="19" name="图片 18">
            <a:extLst>
              <a:ext uri="{FF2B5EF4-FFF2-40B4-BE49-F238E27FC236}">
                <a16:creationId xmlns:a16="http://schemas.microsoft.com/office/drawing/2014/main" id="{5A32BC83-50B8-4FE6-A47C-C83F000C1D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7489" y="5842540"/>
            <a:ext cx="452507" cy="292244"/>
          </a:xfrm>
          <a:prstGeom prst="rect">
            <a:avLst/>
          </a:prstGeom>
        </p:spPr>
      </p:pic>
      <p:pic>
        <p:nvPicPr>
          <p:cNvPr id="21" name="图片 20">
            <a:extLst>
              <a:ext uri="{FF2B5EF4-FFF2-40B4-BE49-F238E27FC236}">
                <a16:creationId xmlns:a16="http://schemas.microsoft.com/office/drawing/2014/main" id="{E5995F0A-646F-0CC3-F1D0-38F0E1EBA4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15891" y="5829842"/>
            <a:ext cx="452507" cy="292244"/>
          </a:xfrm>
          <a:prstGeom prst="rect">
            <a:avLst/>
          </a:prstGeom>
        </p:spPr>
      </p:pic>
      <p:pic>
        <p:nvPicPr>
          <p:cNvPr id="25" name="图片 24">
            <a:extLst>
              <a:ext uri="{FF2B5EF4-FFF2-40B4-BE49-F238E27FC236}">
                <a16:creationId xmlns:a16="http://schemas.microsoft.com/office/drawing/2014/main" id="{7FDA03D3-EF86-F8B0-EA4D-A6082DDFE70E}"/>
              </a:ext>
            </a:extLst>
          </p:cNvPr>
          <p:cNvPicPr>
            <a:picLocks noChangeAspect="1"/>
          </p:cNvPicPr>
          <p:nvPr/>
        </p:nvPicPr>
        <p:blipFill>
          <a:blip r:embed="rId12"/>
          <a:stretch>
            <a:fillRect/>
          </a:stretch>
        </p:blipFill>
        <p:spPr>
          <a:xfrm>
            <a:off x="8329826" y="2309551"/>
            <a:ext cx="3258914" cy="2355906"/>
          </a:xfrm>
          <a:prstGeom prst="rect">
            <a:avLst/>
          </a:prstGeom>
        </p:spPr>
      </p:pic>
      <p:sp>
        <p:nvSpPr>
          <p:cNvPr id="28" name="箭头: 下 27">
            <a:extLst>
              <a:ext uri="{FF2B5EF4-FFF2-40B4-BE49-F238E27FC236}">
                <a16:creationId xmlns:a16="http://schemas.microsoft.com/office/drawing/2014/main" id="{25715DA6-EC53-3341-556B-5288DE74FE83}"/>
              </a:ext>
            </a:extLst>
          </p:cNvPr>
          <p:cNvSpPr/>
          <p:nvPr/>
        </p:nvSpPr>
        <p:spPr>
          <a:xfrm rot="16200000">
            <a:off x="7497622" y="2443954"/>
            <a:ext cx="677857" cy="1302760"/>
          </a:xfrm>
          <a:prstGeom prst="downArrow">
            <a:avLst>
              <a:gd name="adj1" fmla="val 41244"/>
              <a:gd name="adj2" fmla="val 62926"/>
            </a:avLst>
          </a:prstGeom>
          <a:solidFill>
            <a:srgbClr val="7E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箭头: 下 32">
            <a:extLst>
              <a:ext uri="{FF2B5EF4-FFF2-40B4-BE49-F238E27FC236}">
                <a16:creationId xmlns:a16="http://schemas.microsoft.com/office/drawing/2014/main" id="{5B187587-94BB-1A1A-46E5-7CE57E39ABAE}"/>
              </a:ext>
            </a:extLst>
          </p:cNvPr>
          <p:cNvSpPr/>
          <p:nvPr/>
        </p:nvSpPr>
        <p:spPr>
          <a:xfrm rot="13673398">
            <a:off x="3435615" y="4231997"/>
            <a:ext cx="677857" cy="1250998"/>
          </a:xfrm>
          <a:prstGeom prst="downArrow">
            <a:avLst>
              <a:gd name="adj1" fmla="val 41244"/>
              <a:gd name="adj2" fmla="val 62926"/>
            </a:avLst>
          </a:prstGeom>
          <a:solidFill>
            <a:srgbClr val="7E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 Box 10" descr="Node-link Graph">
            <a:extLst>
              <a:ext uri="{FF2B5EF4-FFF2-40B4-BE49-F238E27FC236}">
                <a16:creationId xmlns:a16="http://schemas.microsoft.com/office/drawing/2014/main" id="{3C12FEC0-4455-4C91-F95D-C2308C983ED8}"/>
              </a:ext>
            </a:extLst>
          </p:cNvPr>
          <p:cNvSpPr txBox="1">
            <a:spLocks/>
          </p:cNvSpPr>
          <p:nvPr/>
        </p:nvSpPr>
        <p:spPr bwMode="auto">
          <a:xfrm>
            <a:off x="419341" y="5004385"/>
            <a:ext cx="3336295" cy="697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700">
                <a:latin typeface="Arial" panose="020B0604020202020204" pitchFamily="34" charset="0"/>
                <a:cs typeface="Arial" panose="020B0604020202020204" pitchFamily="34" charset="0"/>
                <a:sym typeface="Arial" panose="020B0604020202020204" pitchFamily="34" charset="0"/>
              </a:rPr>
              <a:t>Input data</a:t>
            </a:r>
            <a:endParaRPr lang="zh-CN" altLang="zh-CN" sz="2700">
              <a:latin typeface="Arial" panose="020B0604020202020204" pitchFamily="34" charset="0"/>
              <a:cs typeface="Arial" panose="020B0604020202020204" pitchFamily="34" charset="0"/>
              <a:sym typeface="Arial" panose="020B0604020202020204" pitchFamily="34" charset="0"/>
            </a:endParaRPr>
          </a:p>
        </p:txBody>
      </p:sp>
      <p:sp>
        <p:nvSpPr>
          <p:cNvPr id="35" name="Text Box 10" descr="Node-link Graph">
            <a:extLst>
              <a:ext uri="{FF2B5EF4-FFF2-40B4-BE49-F238E27FC236}">
                <a16:creationId xmlns:a16="http://schemas.microsoft.com/office/drawing/2014/main" id="{A7366D19-24D5-3DDC-DA0E-0FB9454DA891}"/>
              </a:ext>
            </a:extLst>
          </p:cNvPr>
          <p:cNvSpPr txBox="1">
            <a:spLocks/>
          </p:cNvSpPr>
          <p:nvPr/>
        </p:nvSpPr>
        <p:spPr bwMode="auto">
          <a:xfrm>
            <a:off x="4889900" y="4526309"/>
            <a:ext cx="1973514" cy="697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700">
                <a:latin typeface="Arial" panose="020B0604020202020204" pitchFamily="34" charset="0"/>
                <a:cs typeface="Arial" panose="020B0604020202020204" pitchFamily="34" charset="0"/>
                <a:sym typeface="Arial" panose="020B0604020202020204" pitchFamily="34" charset="0"/>
              </a:rPr>
              <a:t>Pairing Tree</a:t>
            </a:r>
            <a:endParaRPr lang="zh-CN" altLang="zh-CN" sz="2700">
              <a:latin typeface="Arial" panose="020B0604020202020204" pitchFamily="34" charset="0"/>
              <a:cs typeface="Arial" panose="020B0604020202020204" pitchFamily="34" charset="0"/>
              <a:sym typeface="Arial" panose="020B0604020202020204" pitchFamily="34" charset="0"/>
            </a:endParaRPr>
          </a:p>
        </p:txBody>
      </p:sp>
      <p:sp>
        <p:nvSpPr>
          <p:cNvPr id="36" name="Text Box 10" descr="Node-link Graph">
            <a:extLst>
              <a:ext uri="{FF2B5EF4-FFF2-40B4-BE49-F238E27FC236}">
                <a16:creationId xmlns:a16="http://schemas.microsoft.com/office/drawing/2014/main" id="{2AAA6D62-C67A-E736-58A8-C8C1659A39F8}"/>
              </a:ext>
            </a:extLst>
          </p:cNvPr>
          <p:cNvSpPr txBox="1">
            <a:spLocks/>
          </p:cNvSpPr>
          <p:nvPr/>
        </p:nvSpPr>
        <p:spPr bwMode="auto">
          <a:xfrm>
            <a:off x="8329826" y="4526309"/>
            <a:ext cx="3625901" cy="697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700">
                <a:latin typeface="Arial" panose="020B0604020202020204" pitchFamily="34" charset="0"/>
                <a:cs typeface="Arial" panose="020B0604020202020204" pitchFamily="34" charset="0"/>
                <a:sym typeface="Arial" panose="020B0604020202020204" pitchFamily="34" charset="0"/>
              </a:rPr>
              <a:t>Global Layout Tree</a:t>
            </a:r>
            <a:endParaRPr lang="zh-CN" altLang="zh-CN" sz="27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721789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50" name="Rectangle 14" descr="Constrained Graph Layout">
            <a:extLst>
              <a:ext uri="{FF2B5EF4-FFF2-40B4-BE49-F238E27FC236}">
                <a16:creationId xmlns:a16="http://schemas.microsoft.com/office/drawing/2014/main" id="{3EDA1873-4FFB-46C5-B8C8-983653728B06}"/>
              </a:ext>
            </a:extLst>
          </p:cNvPr>
          <p:cNvSpPr>
            <a:spLocks noGrp="1"/>
          </p:cNvSpPr>
          <p:nvPr>
            <p:ph type="title" idx="4294967295"/>
          </p:nvPr>
        </p:nvSpPr>
        <p:spPr bwMode="auto">
          <a:xfrm>
            <a:off x="312209" y="-129015"/>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Overview: A pipeline of our approach</a:t>
            </a:r>
            <a:endParaRPr lang="zh-CN" altLang="zh-CN" dirty="0">
              <a:solidFill>
                <a:srgbClr val="C00000"/>
              </a:solidFill>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8B4F065E-0D59-4AB5-9EF7-B2A7EE34139F}"/>
              </a:ext>
            </a:extLst>
          </p:cNvPr>
          <p:cNvSpPr>
            <a:spLocks noGrp="1"/>
          </p:cNvSpPr>
          <p:nvPr>
            <p:ph type="sldNum" sz="quarter" idx="10"/>
          </p:nvPr>
        </p:nvSpPr>
        <p:spPr/>
        <p:txBody>
          <a:bodyPr/>
          <a:lstStyle/>
          <a:p>
            <a:fld id="{E1EC0364-EED2-479F-9FC0-3C637C2ED495}" type="slidenum">
              <a:rPr lang="zh-CN" altLang="zh-CN" smtClean="0"/>
              <a:pPr/>
              <a:t>17</a:t>
            </a:fld>
            <a:endParaRPr lang="zh-CN" altLang="zh-CN"/>
          </a:p>
        </p:txBody>
      </p:sp>
      <p:sp>
        <p:nvSpPr>
          <p:cNvPr id="9" name="Text Box 10" descr="Node-link Graph">
            <a:extLst>
              <a:ext uri="{FF2B5EF4-FFF2-40B4-BE49-F238E27FC236}">
                <a16:creationId xmlns:a16="http://schemas.microsoft.com/office/drawing/2014/main" id="{7C0C609D-3FE2-2B93-591D-695D3FD34EAD}"/>
              </a:ext>
            </a:extLst>
          </p:cNvPr>
          <p:cNvSpPr txBox="1">
            <a:spLocks/>
          </p:cNvSpPr>
          <p:nvPr/>
        </p:nvSpPr>
        <p:spPr bwMode="auto">
          <a:xfrm>
            <a:off x="312209" y="1156533"/>
            <a:ext cx="6615285" cy="697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700">
                <a:latin typeface="Arial" panose="020B0604020202020204" pitchFamily="34" charset="0"/>
                <a:cs typeface="Arial" panose="020B0604020202020204" pitchFamily="34" charset="0"/>
                <a:sym typeface="Arial" panose="020B0604020202020204" pitchFamily="34" charset="0"/>
              </a:rPr>
              <a:t>Global Layout Tree </a:t>
            </a:r>
            <a:r>
              <a:rPr lang="zh-CN" altLang="en-US" sz="2700">
                <a:latin typeface="Arial" panose="020B0604020202020204" pitchFamily="34" charset="0"/>
                <a:cs typeface="Arial" panose="020B0604020202020204" pitchFamily="34" charset="0"/>
                <a:sym typeface="Arial" panose="020B0604020202020204" pitchFamily="34" charset="0"/>
              </a:rPr>
              <a:t>→ </a:t>
            </a:r>
            <a:r>
              <a:rPr lang="en-US" altLang="zh-CN" sz="2700">
                <a:latin typeface="Arial" panose="020B0604020202020204" pitchFamily="34" charset="0"/>
                <a:cs typeface="Arial" panose="020B0604020202020204" pitchFamily="34" charset="0"/>
                <a:sym typeface="Arial" panose="020B0604020202020204" pitchFamily="34" charset="0"/>
              </a:rPr>
              <a:t>Temporal Treemaps</a:t>
            </a:r>
            <a:endParaRPr lang="zh-CN" altLang="zh-CN" sz="2700">
              <a:latin typeface="Arial" panose="020B0604020202020204" pitchFamily="34" charset="0"/>
              <a:cs typeface="Arial" panose="020B0604020202020204" pitchFamily="34" charset="0"/>
              <a:sym typeface="Arial" panose="020B0604020202020204" pitchFamily="34" charset="0"/>
            </a:endParaRPr>
          </a:p>
        </p:txBody>
      </p:sp>
      <p:pic>
        <p:nvPicPr>
          <p:cNvPr id="25" name="图片 24">
            <a:extLst>
              <a:ext uri="{FF2B5EF4-FFF2-40B4-BE49-F238E27FC236}">
                <a16:creationId xmlns:a16="http://schemas.microsoft.com/office/drawing/2014/main" id="{7FDA03D3-EF86-F8B0-EA4D-A6082DDFE70E}"/>
              </a:ext>
            </a:extLst>
          </p:cNvPr>
          <p:cNvPicPr>
            <a:picLocks noChangeAspect="1"/>
          </p:cNvPicPr>
          <p:nvPr/>
        </p:nvPicPr>
        <p:blipFill>
          <a:blip r:embed="rId3"/>
          <a:stretch>
            <a:fillRect/>
          </a:stretch>
        </p:blipFill>
        <p:spPr>
          <a:xfrm>
            <a:off x="238139" y="2693497"/>
            <a:ext cx="3258914" cy="2355906"/>
          </a:xfrm>
          <a:prstGeom prst="rect">
            <a:avLst/>
          </a:prstGeom>
        </p:spPr>
      </p:pic>
      <p:sp>
        <p:nvSpPr>
          <p:cNvPr id="36" name="Text Box 10" descr="Node-link Graph">
            <a:extLst>
              <a:ext uri="{FF2B5EF4-FFF2-40B4-BE49-F238E27FC236}">
                <a16:creationId xmlns:a16="http://schemas.microsoft.com/office/drawing/2014/main" id="{2AAA6D62-C67A-E736-58A8-C8C1659A39F8}"/>
              </a:ext>
            </a:extLst>
          </p:cNvPr>
          <p:cNvSpPr txBox="1">
            <a:spLocks/>
          </p:cNvSpPr>
          <p:nvPr/>
        </p:nvSpPr>
        <p:spPr bwMode="auto">
          <a:xfrm>
            <a:off x="338679" y="5108236"/>
            <a:ext cx="3625901" cy="697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700">
                <a:latin typeface="Arial" panose="020B0604020202020204" pitchFamily="34" charset="0"/>
                <a:cs typeface="Arial" panose="020B0604020202020204" pitchFamily="34" charset="0"/>
                <a:sym typeface="Arial" panose="020B0604020202020204" pitchFamily="34" charset="0"/>
              </a:rPr>
              <a:t>Global Layout Tree</a:t>
            </a:r>
            <a:endParaRPr lang="zh-CN" altLang="zh-CN" sz="2700">
              <a:latin typeface="Arial" panose="020B0604020202020204" pitchFamily="34" charset="0"/>
              <a:cs typeface="Arial" panose="020B0604020202020204" pitchFamily="34" charset="0"/>
              <a:sym typeface="Arial" panose="020B0604020202020204" pitchFamily="34" charset="0"/>
            </a:endParaRPr>
          </a:p>
        </p:txBody>
      </p:sp>
      <p:pic>
        <p:nvPicPr>
          <p:cNvPr id="5" name="图片 4">
            <a:extLst>
              <a:ext uri="{FF2B5EF4-FFF2-40B4-BE49-F238E27FC236}">
                <a16:creationId xmlns:a16="http://schemas.microsoft.com/office/drawing/2014/main" id="{A2FDDEA2-8A91-3943-D844-611DB1405FF0}"/>
              </a:ext>
            </a:extLst>
          </p:cNvPr>
          <p:cNvPicPr>
            <a:picLocks noChangeAspect="1"/>
          </p:cNvPicPr>
          <p:nvPr/>
        </p:nvPicPr>
        <p:blipFill>
          <a:blip r:embed="rId4"/>
          <a:stretch>
            <a:fillRect/>
          </a:stretch>
        </p:blipFill>
        <p:spPr>
          <a:xfrm>
            <a:off x="6096000" y="1988399"/>
            <a:ext cx="4096653" cy="4290473"/>
          </a:xfrm>
          <a:prstGeom prst="rect">
            <a:avLst/>
          </a:prstGeom>
        </p:spPr>
      </p:pic>
      <p:sp>
        <p:nvSpPr>
          <p:cNvPr id="22" name="箭头: 下 21">
            <a:extLst>
              <a:ext uri="{FF2B5EF4-FFF2-40B4-BE49-F238E27FC236}">
                <a16:creationId xmlns:a16="http://schemas.microsoft.com/office/drawing/2014/main" id="{24AC26B1-1EE6-D94F-A33F-141B9B83AA7D}"/>
              </a:ext>
            </a:extLst>
          </p:cNvPr>
          <p:cNvSpPr/>
          <p:nvPr/>
        </p:nvSpPr>
        <p:spPr>
          <a:xfrm rot="16200000">
            <a:off x="4494633" y="3584880"/>
            <a:ext cx="677857" cy="1250998"/>
          </a:xfrm>
          <a:prstGeom prst="downArrow">
            <a:avLst>
              <a:gd name="adj1" fmla="val 41244"/>
              <a:gd name="adj2" fmla="val 62926"/>
            </a:avLst>
          </a:prstGeom>
          <a:solidFill>
            <a:srgbClr val="7E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 Box 10" descr="Node-link Graph">
            <a:extLst>
              <a:ext uri="{FF2B5EF4-FFF2-40B4-BE49-F238E27FC236}">
                <a16:creationId xmlns:a16="http://schemas.microsoft.com/office/drawing/2014/main" id="{9B18175C-8DF6-9E1A-2BB0-66C485DEA492}"/>
              </a:ext>
            </a:extLst>
          </p:cNvPr>
          <p:cNvSpPr txBox="1">
            <a:spLocks/>
          </p:cNvSpPr>
          <p:nvPr/>
        </p:nvSpPr>
        <p:spPr bwMode="auto">
          <a:xfrm>
            <a:off x="3815522" y="3174369"/>
            <a:ext cx="2280478" cy="697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700">
                <a:latin typeface="Arial" panose="020B0604020202020204" pitchFamily="34" charset="0"/>
                <a:cs typeface="Arial" panose="020B0604020202020204" pitchFamily="34" charset="0"/>
                <a:sym typeface="Arial" panose="020B0604020202020204" pitchFamily="34" charset="0"/>
              </a:rPr>
              <a:t>(+) Input data</a:t>
            </a:r>
            <a:endParaRPr lang="zh-CN" altLang="zh-CN" sz="27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541314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50"/>
                                        <p:tgtEl>
                                          <p:spTgt spid="22"/>
                                        </p:tgtEl>
                                      </p:cBhvr>
                                    </p:animEffect>
                                    <p:anim calcmode="lin" valueType="num">
                                      <p:cBhvr>
                                        <p:cTn id="8" dur="250" fill="hold"/>
                                        <p:tgtEl>
                                          <p:spTgt spid="22"/>
                                        </p:tgtEl>
                                        <p:attrNameLst>
                                          <p:attrName>ppt_x</p:attrName>
                                        </p:attrNameLst>
                                      </p:cBhvr>
                                      <p:tavLst>
                                        <p:tav tm="0">
                                          <p:val>
                                            <p:strVal val="#ppt_x"/>
                                          </p:val>
                                        </p:tav>
                                        <p:tav tm="100000">
                                          <p:val>
                                            <p:strVal val="#ppt_x"/>
                                          </p:val>
                                        </p:tav>
                                      </p:tavLst>
                                    </p:anim>
                                    <p:anim calcmode="lin" valueType="num">
                                      <p:cBhvr>
                                        <p:cTn id="9" dur="25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50"/>
                                        <p:tgtEl>
                                          <p:spTgt spid="24"/>
                                        </p:tgtEl>
                                      </p:cBhvr>
                                    </p:animEffect>
                                    <p:anim calcmode="lin" valueType="num">
                                      <p:cBhvr>
                                        <p:cTn id="13" dur="250" fill="hold"/>
                                        <p:tgtEl>
                                          <p:spTgt spid="24"/>
                                        </p:tgtEl>
                                        <p:attrNameLst>
                                          <p:attrName>ppt_x</p:attrName>
                                        </p:attrNameLst>
                                      </p:cBhvr>
                                      <p:tavLst>
                                        <p:tav tm="0">
                                          <p:val>
                                            <p:strVal val="#ppt_x"/>
                                          </p:val>
                                        </p:tav>
                                        <p:tav tm="100000">
                                          <p:val>
                                            <p:strVal val="#ppt_x"/>
                                          </p:val>
                                        </p:tav>
                                      </p:tavLst>
                                    </p:anim>
                                    <p:anim calcmode="lin" valueType="num">
                                      <p:cBhvr>
                                        <p:cTn id="14" dur="250" fill="hold"/>
                                        <p:tgtEl>
                                          <p:spTgt spid="24"/>
                                        </p:tgtEl>
                                        <p:attrNameLst>
                                          <p:attrName>ppt_y</p:attrName>
                                        </p:attrNameLst>
                                      </p:cBhvr>
                                      <p:tavLst>
                                        <p:tav tm="0">
                                          <p:val>
                                            <p:strVal val="#ppt_y+.1"/>
                                          </p:val>
                                        </p:tav>
                                        <p:tav tm="100000">
                                          <p:val>
                                            <p:strVal val="#ppt_y"/>
                                          </p:val>
                                        </p:tav>
                                      </p:tavLst>
                                    </p:anim>
                                  </p:childTnLst>
                                </p:cTn>
                              </p:par>
                            </p:childTnLst>
                          </p:cTn>
                        </p:par>
                        <p:par>
                          <p:cTn id="15" fill="hold">
                            <p:stCondLst>
                              <p:cond delay="25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anim calcmode="lin" valueType="num">
                                      <p:cBhvr>
                                        <p:cTn id="19" dur="250" fill="hold"/>
                                        <p:tgtEl>
                                          <p:spTgt spid="5"/>
                                        </p:tgtEl>
                                        <p:attrNameLst>
                                          <p:attrName>ppt_x</p:attrName>
                                        </p:attrNameLst>
                                      </p:cBhvr>
                                      <p:tavLst>
                                        <p:tav tm="0">
                                          <p:val>
                                            <p:strVal val="#ppt_x"/>
                                          </p:val>
                                        </p:tav>
                                        <p:tav tm="100000">
                                          <p:val>
                                            <p:strVal val="#ppt_x"/>
                                          </p:val>
                                        </p:tav>
                                      </p:tavLst>
                                    </p:anim>
                                    <p:anim calcmode="lin" valueType="num">
                                      <p:cBhvr>
                                        <p:cTn id="20"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descr="Introduction…">
            <a:extLst>
              <a:ext uri="{FF2B5EF4-FFF2-40B4-BE49-F238E27FC236}">
                <a16:creationId xmlns:a16="http://schemas.microsoft.com/office/drawing/2014/main" id="{70DF75EA-1939-4C46-87D4-2A514A85F5B9}"/>
              </a:ext>
            </a:extLst>
          </p:cNvPr>
          <p:cNvSpPr>
            <a:spLocks noGrp="1"/>
          </p:cNvSpPr>
          <p:nvPr>
            <p:ph type="body" idx="4294967295"/>
          </p:nvPr>
        </p:nvSpPr>
        <p:spPr bwMode="auto">
          <a:xfrm>
            <a:off x="1415480" y="1448780"/>
            <a:ext cx="7995253" cy="4445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54426" tIns="54426" rIns="54426" bIns="54426" rtlCol="0">
            <a:normAutofit/>
          </a:bodyPr>
          <a:lstStyle/>
          <a:p>
            <a:pPr>
              <a:buClr>
                <a:srgbClr val="BE0204"/>
              </a:buClr>
              <a:buFontTx/>
              <a:buChar char="•"/>
            </a:pPr>
            <a:r>
              <a:rPr lang="zh-CN" altLang="zh-CN" dirty="0">
                <a:solidFill>
                  <a:srgbClr val="260808"/>
                </a:solidFill>
                <a:latin typeface="Arial" panose="020B0604020202020204" pitchFamily="34" charset="0"/>
                <a:cs typeface="Arial" panose="020B0604020202020204" pitchFamily="34" charset="0"/>
              </a:rPr>
              <a:t>Introduction</a:t>
            </a:r>
          </a:p>
          <a:p>
            <a:pPr>
              <a:buClr>
                <a:srgbClr val="BE0204"/>
              </a:buClr>
              <a:buFontTx/>
              <a:buChar char="•"/>
            </a:pPr>
            <a:r>
              <a:rPr lang="zh-CN" altLang="zh-CN" b="1" dirty="0">
                <a:latin typeface="Arial" panose="020B0604020202020204" pitchFamily="34" charset="0"/>
                <a:cs typeface="Arial" panose="020B0604020202020204" pitchFamily="34" charset="0"/>
              </a:rPr>
              <a:t>Approach</a:t>
            </a:r>
          </a:p>
          <a:p>
            <a:pPr marL="571477" lvl="1" indent="-293676">
              <a:spcBef>
                <a:spcPct val="0"/>
              </a:spcBef>
              <a:buClr>
                <a:srgbClr val="FA8716"/>
              </a:buClr>
              <a:buFont typeface="Times" panose="02020603050405020304" pitchFamily="18" charset="0"/>
              <a:buChar char="•"/>
            </a:pPr>
            <a:r>
              <a:rPr lang="en-US" altLang="zh-CN" sz="1500" b="1">
                <a:latin typeface="Arial" panose="020B0604020202020204" pitchFamily="34" charset="0"/>
                <a:cs typeface="Arial" panose="020B0604020202020204" pitchFamily="34" charset="0"/>
              </a:rPr>
              <a:t>Hierarchical Size-based Pairing</a:t>
            </a:r>
          </a:p>
          <a:p>
            <a:pPr marL="571477"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Interactive Treemap Generation</a:t>
            </a:r>
          </a:p>
          <a:p>
            <a:pPr marL="571477"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Customizing Global Layout Tree</a:t>
            </a:r>
            <a:endParaRPr lang="zh-CN" altLang="zh-CN" sz="1500">
              <a:latin typeface="Arial" panose="020B0604020202020204" pitchFamily="34" charset="0"/>
              <a:cs typeface="Arial" panose="020B0604020202020204" pitchFamily="34" charset="0"/>
            </a:endParaRPr>
          </a:p>
          <a:p>
            <a:pPr>
              <a:buClr>
                <a:srgbClr val="BE0204"/>
              </a:buClr>
              <a:buFontTx/>
              <a:buChar char="•"/>
            </a:pPr>
            <a:r>
              <a:rPr lang="zh-CN" altLang="zh-CN">
                <a:latin typeface="Arial" panose="020B0604020202020204" pitchFamily="34" charset="0"/>
                <a:cs typeface="Arial" panose="020B0604020202020204" pitchFamily="34" charset="0"/>
              </a:rPr>
              <a:t>Results </a:t>
            </a:r>
            <a:r>
              <a:rPr lang="zh-CN" altLang="zh-CN" dirty="0">
                <a:latin typeface="Arial" panose="020B0604020202020204" pitchFamily="34" charset="0"/>
                <a:cs typeface="Arial" panose="020B0604020202020204" pitchFamily="34" charset="0"/>
              </a:rPr>
              <a:t>and Evaluation</a:t>
            </a:r>
            <a:endParaRPr lang="en-US" altLang="zh-CN" dirty="0">
              <a:latin typeface="Arial" panose="020B0604020202020204" pitchFamily="34" charset="0"/>
              <a:cs typeface="Arial" panose="020B0604020202020204" pitchFamily="34" charset="0"/>
            </a:endParaRPr>
          </a:p>
          <a:p>
            <a:pPr marL="572800"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Dataset Classifications</a:t>
            </a:r>
          </a:p>
          <a:p>
            <a:pPr marL="572800"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Quantatitive Comparison</a:t>
            </a:r>
          </a:p>
          <a:p>
            <a:pPr>
              <a:buClr>
                <a:srgbClr val="BE0204"/>
              </a:buClr>
              <a:buFontTx/>
              <a:buChar char="•"/>
            </a:pPr>
            <a:r>
              <a:rPr lang="zh-CN" altLang="zh-CN">
                <a:latin typeface="Arial" panose="020B0604020202020204" pitchFamily="34" charset="0"/>
                <a:cs typeface="Arial" panose="020B0604020202020204" pitchFamily="34" charset="0"/>
              </a:rPr>
              <a:t>Conclusion</a:t>
            </a:r>
            <a:endParaRPr lang="zh-CN" altLang="zh-CN" dirty="0">
              <a:latin typeface="Arial" panose="020B0604020202020204" pitchFamily="34" charset="0"/>
              <a:cs typeface="Arial" panose="020B0604020202020204" pitchFamily="34" charset="0"/>
            </a:endParaRPr>
          </a:p>
        </p:txBody>
      </p:sp>
      <p:sp>
        <p:nvSpPr>
          <p:cNvPr id="9218" name="Rectangle 2" descr="Agenda">
            <a:extLst>
              <a:ext uri="{FF2B5EF4-FFF2-40B4-BE49-F238E27FC236}">
                <a16:creationId xmlns:a16="http://schemas.microsoft.com/office/drawing/2014/main" id="{BAF6E00C-79E1-4B88-9F35-DD51130D3D71}"/>
              </a:ext>
            </a:extLst>
          </p:cNvPr>
          <p:cNvSpPr>
            <a:spLocks noGrp="1"/>
          </p:cNvSpPr>
          <p:nvPr>
            <p:ph type="title" idx="4294967295"/>
          </p:nvPr>
        </p:nvSpPr>
        <p:spPr bwMode="auto">
          <a:xfrm>
            <a:off x="575387" y="128634"/>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dirty="0">
                <a:solidFill>
                  <a:srgbClr val="C00000"/>
                </a:solidFill>
                <a:latin typeface="Arial" panose="020B0604020202020204" pitchFamily="34" charset="0"/>
                <a:cs typeface="Arial" panose="020B0604020202020204" pitchFamily="34" charset="0"/>
              </a:rPr>
              <a:t>Outline</a:t>
            </a:r>
            <a:endParaRPr lang="zh-CN" altLang="zh-CN" dirty="0">
              <a:solidFill>
                <a:srgbClr val="C00000"/>
              </a:solidFill>
              <a:latin typeface="Arial" panose="020B0604020202020204" pitchFamily="34" charset="0"/>
              <a:cs typeface="Arial" panose="020B0604020202020204" pitchFamily="34" charset="0"/>
            </a:endParaRPr>
          </a:p>
        </p:txBody>
      </p:sp>
      <p:sp>
        <p:nvSpPr>
          <p:cNvPr id="5" name="灯片编号占位符 4">
            <a:extLst>
              <a:ext uri="{FF2B5EF4-FFF2-40B4-BE49-F238E27FC236}">
                <a16:creationId xmlns:a16="http://schemas.microsoft.com/office/drawing/2014/main" id="{F70FF970-FBD5-437D-B046-6E307DC0D7F7}"/>
              </a:ext>
            </a:extLst>
          </p:cNvPr>
          <p:cNvSpPr>
            <a:spLocks noGrp="1"/>
          </p:cNvSpPr>
          <p:nvPr>
            <p:ph type="sldNum" sz="quarter" idx="10"/>
          </p:nvPr>
        </p:nvSpPr>
        <p:spPr/>
        <p:txBody>
          <a:bodyPr/>
          <a:lstStyle/>
          <a:p>
            <a:fld id="{E1EC0364-EED2-479F-9FC0-3C637C2ED495}" type="slidenum">
              <a:rPr lang="zh-CN" altLang="zh-CN" smtClean="0"/>
              <a:pPr/>
              <a:t>18</a:t>
            </a:fld>
            <a:endParaRPr lang="zh-CN" altLang="zh-CN"/>
          </a:p>
        </p:txBody>
      </p:sp>
    </p:spTree>
    <p:extLst>
      <p:ext uri="{BB962C8B-B14F-4D97-AF65-F5344CB8AC3E}">
        <p14:creationId xmlns:p14="http://schemas.microsoft.com/office/powerpoint/2010/main" val="321802661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6" name="Rectangle 10" descr="Meet various application-specific layout requirements…">
            <a:extLst>
              <a:ext uri="{FF2B5EF4-FFF2-40B4-BE49-F238E27FC236}">
                <a16:creationId xmlns:a16="http://schemas.microsoft.com/office/drawing/2014/main" id="{0FC6371A-1C02-4D8E-8E59-8E6013706C15}"/>
              </a:ext>
            </a:extLst>
          </p:cNvPr>
          <p:cNvSpPr>
            <a:spLocks noGrp="1"/>
          </p:cNvSpPr>
          <p:nvPr>
            <p:ph type="body" sz="quarter" idx="4294967295"/>
          </p:nvPr>
        </p:nvSpPr>
        <p:spPr bwMode="auto">
          <a:xfrm>
            <a:off x="190805" y="5044456"/>
            <a:ext cx="11111180" cy="105642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42333" tIns="42333" rIns="42333" bIns="42333" rtlCol="0" anchor="ctr">
            <a:normAutofit/>
          </a:bodyPr>
          <a:lstStyle/>
          <a:p>
            <a:pPr marL="370402" lvl="1" indent="0" defTabSz="486814">
              <a:buSzPct val="145000"/>
              <a:buNone/>
            </a:pPr>
            <a:r>
              <a:rPr lang="en-US" altLang="zh-CN" sz="2800">
                <a:solidFill>
                  <a:srgbClr val="000000"/>
                </a:solidFill>
                <a:latin typeface="Arial" panose="020B0604020202020204" pitchFamily="34" charset="0"/>
                <a:cs typeface="Arial" panose="020B0604020202020204" pitchFamily="34" charset="0"/>
              </a:rPr>
              <a:t>Pairing nodes that </a:t>
            </a:r>
            <a:r>
              <a:rPr lang="en-US" altLang="zh-CN" sz="2800">
                <a:solidFill>
                  <a:srgbClr val="C00000"/>
                </a:solidFill>
                <a:latin typeface="Arial" panose="020B0604020202020204" pitchFamily="34" charset="0"/>
                <a:cs typeface="Arial" panose="020B0604020202020204" pitchFamily="34" charset="0"/>
              </a:rPr>
              <a:t>complement their size changes </a:t>
            </a:r>
            <a:r>
              <a:rPr lang="en-US" altLang="zh-CN" sz="2800">
                <a:solidFill>
                  <a:srgbClr val="000000"/>
                </a:solidFill>
                <a:latin typeface="Arial" panose="020B0604020202020204" pitchFamily="34" charset="0"/>
                <a:cs typeface="Arial" panose="020B0604020202020204" pitchFamily="34" charset="0"/>
              </a:rPr>
              <a:t>limits the impact</a:t>
            </a:r>
          </a:p>
          <a:p>
            <a:pPr marL="370402" lvl="1" indent="0" defTabSz="486814">
              <a:buSzPct val="145000"/>
              <a:buNone/>
            </a:pPr>
            <a:r>
              <a:rPr lang="en-US" altLang="zh-CN" sz="2800">
                <a:solidFill>
                  <a:srgbClr val="000000"/>
                </a:solidFill>
                <a:latin typeface="Arial" panose="020B0604020202020204" pitchFamily="34" charset="0"/>
                <a:cs typeface="Arial" panose="020B0604020202020204" pitchFamily="34" charset="0"/>
              </a:rPr>
              <a:t>of the data change to a local region.</a:t>
            </a:r>
            <a:endParaRPr lang="zh-CN" altLang="zh-CN" sz="3333" dirty="0">
              <a:solidFill>
                <a:srgbClr val="000000"/>
              </a:solidFill>
              <a:latin typeface="Arial" panose="020B0604020202020204" pitchFamily="34" charset="0"/>
              <a:cs typeface="Arial" panose="020B0604020202020204" pitchFamily="34" charset="0"/>
            </a:endParaRPr>
          </a:p>
        </p:txBody>
      </p:sp>
      <p:sp>
        <p:nvSpPr>
          <p:cNvPr id="14350" name="Rectangle 14" descr="Constrained Graph Layout">
            <a:extLst>
              <a:ext uri="{FF2B5EF4-FFF2-40B4-BE49-F238E27FC236}">
                <a16:creationId xmlns:a16="http://schemas.microsoft.com/office/drawing/2014/main" id="{3EDA1873-4FFB-46C5-B8C8-983653728B06}"/>
              </a:ext>
            </a:extLst>
          </p:cNvPr>
          <p:cNvSpPr>
            <a:spLocks noGrp="1"/>
          </p:cNvSpPr>
          <p:nvPr>
            <p:ph type="title" idx="4294967295"/>
          </p:nvPr>
        </p:nvSpPr>
        <p:spPr bwMode="auto">
          <a:xfrm>
            <a:off x="312209" y="-129015"/>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How to choose?</a:t>
            </a:r>
            <a:endParaRPr lang="zh-CN" altLang="zh-CN" dirty="0">
              <a:solidFill>
                <a:srgbClr val="C00000"/>
              </a:solidFill>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8B4F065E-0D59-4AB5-9EF7-B2A7EE34139F}"/>
              </a:ext>
            </a:extLst>
          </p:cNvPr>
          <p:cNvSpPr>
            <a:spLocks noGrp="1"/>
          </p:cNvSpPr>
          <p:nvPr>
            <p:ph type="sldNum" sz="quarter" idx="10"/>
          </p:nvPr>
        </p:nvSpPr>
        <p:spPr/>
        <p:txBody>
          <a:bodyPr/>
          <a:lstStyle/>
          <a:p>
            <a:fld id="{E1EC0364-EED2-479F-9FC0-3C637C2ED495}" type="slidenum">
              <a:rPr lang="zh-CN" altLang="zh-CN" smtClean="0"/>
              <a:pPr/>
              <a:t>19</a:t>
            </a:fld>
            <a:endParaRPr lang="zh-CN" altLang="zh-CN"/>
          </a:p>
        </p:txBody>
      </p:sp>
      <p:pic>
        <p:nvPicPr>
          <p:cNvPr id="3" name="图片 2">
            <a:extLst>
              <a:ext uri="{FF2B5EF4-FFF2-40B4-BE49-F238E27FC236}">
                <a16:creationId xmlns:a16="http://schemas.microsoft.com/office/drawing/2014/main" id="{9816D0CA-3C9B-FE64-0542-220032694BC5}"/>
              </a:ext>
            </a:extLst>
          </p:cNvPr>
          <p:cNvPicPr>
            <a:picLocks noChangeAspect="1"/>
          </p:cNvPicPr>
          <p:nvPr/>
        </p:nvPicPr>
        <p:blipFill rotWithShape="1">
          <a:blip r:embed="rId3"/>
          <a:srcRect t="2462"/>
          <a:stretch/>
        </p:blipFill>
        <p:spPr>
          <a:xfrm>
            <a:off x="312208" y="1416270"/>
            <a:ext cx="4515823" cy="3465795"/>
          </a:xfrm>
          <a:prstGeom prst="rect">
            <a:avLst/>
          </a:prstGeom>
        </p:spPr>
      </p:pic>
      <p:pic>
        <p:nvPicPr>
          <p:cNvPr id="6" name="图片 5">
            <a:extLst>
              <a:ext uri="{FF2B5EF4-FFF2-40B4-BE49-F238E27FC236}">
                <a16:creationId xmlns:a16="http://schemas.microsoft.com/office/drawing/2014/main" id="{3BADF544-C6E4-87BD-1700-7A7F55282CC3}"/>
              </a:ext>
            </a:extLst>
          </p:cNvPr>
          <p:cNvPicPr>
            <a:picLocks noChangeAspect="1"/>
          </p:cNvPicPr>
          <p:nvPr/>
        </p:nvPicPr>
        <p:blipFill>
          <a:blip r:embed="rId4"/>
          <a:stretch>
            <a:fillRect/>
          </a:stretch>
        </p:blipFill>
        <p:spPr>
          <a:xfrm>
            <a:off x="5388071" y="1733077"/>
            <a:ext cx="4515824" cy="2951427"/>
          </a:xfrm>
          <a:prstGeom prst="rect">
            <a:avLst/>
          </a:prstGeom>
        </p:spPr>
      </p:pic>
      <p:sp>
        <p:nvSpPr>
          <p:cNvPr id="26" name="矩形: 圆角 25">
            <a:extLst>
              <a:ext uri="{FF2B5EF4-FFF2-40B4-BE49-F238E27FC236}">
                <a16:creationId xmlns:a16="http://schemas.microsoft.com/office/drawing/2014/main" id="{FA2696BE-C486-271A-8B77-9221B8E2F481}"/>
              </a:ext>
            </a:extLst>
          </p:cNvPr>
          <p:cNvSpPr/>
          <p:nvPr/>
        </p:nvSpPr>
        <p:spPr bwMode="auto">
          <a:xfrm>
            <a:off x="7063252" y="1703257"/>
            <a:ext cx="1451641" cy="3085727"/>
          </a:xfrm>
          <a:prstGeom prst="roundRect">
            <a:avLst/>
          </a:prstGeom>
          <a:noFill/>
          <a:ln w="38100" cap="flat" cmpd="sng" algn="ctr">
            <a:solidFill>
              <a:srgbClr val="C00000"/>
            </a:solidFill>
            <a:prstDash val="dash"/>
            <a:round/>
            <a:headEnd type="none" w="med" len="med"/>
            <a:tailEnd type="none" w="med" len="med"/>
          </a:ln>
          <a:effectLst/>
        </p:spPr>
        <p:txBody>
          <a:bodyPr vert="horz" wrap="square" lIns="45719" tIns="45719" rIns="45719" bIns="45719"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zh-CN" altLang="en-US" sz="3400" b="0" i="0" u="none" strike="noStrike" cap="none" normalizeH="0" baseline="0">
              <a:ln>
                <a:noFill/>
              </a:ln>
              <a:solidFill>
                <a:srgbClr val="000000"/>
              </a:solidFill>
              <a:effectLst/>
              <a:latin typeface="Helvetica Neue" charset="0"/>
              <a:ea typeface="Helvetica Neue" charset="0"/>
              <a:cs typeface="Helvetica Neue" charset="0"/>
              <a:sym typeface="Helvetica Neue" charset="0"/>
            </a:endParaRPr>
          </a:p>
        </p:txBody>
      </p:sp>
      <p:sp>
        <p:nvSpPr>
          <p:cNvPr id="27" name="文本框 26">
            <a:extLst>
              <a:ext uri="{FF2B5EF4-FFF2-40B4-BE49-F238E27FC236}">
                <a16:creationId xmlns:a16="http://schemas.microsoft.com/office/drawing/2014/main" id="{2FC3FDBB-CFD5-29BE-C31E-263C942EB094}"/>
              </a:ext>
            </a:extLst>
          </p:cNvPr>
          <p:cNvSpPr txBox="1"/>
          <p:nvPr/>
        </p:nvSpPr>
        <p:spPr>
          <a:xfrm>
            <a:off x="7063252" y="5740049"/>
            <a:ext cx="1864432" cy="523220"/>
          </a:xfrm>
          <a:prstGeom prst="rect">
            <a:avLst/>
          </a:prstGeom>
          <a:noFill/>
        </p:spPr>
        <p:txBody>
          <a:bodyPr wrap="square">
            <a:spAutoFit/>
          </a:bodyPr>
          <a:lstStyle/>
          <a:p>
            <a:r>
              <a:rPr kumimoji="0" lang="en-US" altLang="zh-CN" sz="280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But wait…</a:t>
            </a:r>
            <a:endParaRPr lang="zh-CN" altLang="en-US"/>
          </a:p>
        </p:txBody>
      </p:sp>
      <p:sp>
        <p:nvSpPr>
          <p:cNvPr id="29" name="矩形: 圆角 28">
            <a:extLst>
              <a:ext uri="{FF2B5EF4-FFF2-40B4-BE49-F238E27FC236}">
                <a16:creationId xmlns:a16="http://schemas.microsoft.com/office/drawing/2014/main" id="{E49B208F-4A0E-BD6A-D5C4-13A8ED944FBC}"/>
              </a:ext>
            </a:extLst>
          </p:cNvPr>
          <p:cNvSpPr/>
          <p:nvPr/>
        </p:nvSpPr>
        <p:spPr bwMode="auto">
          <a:xfrm>
            <a:off x="8568964" y="1702501"/>
            <a:ext cx="1387023" cy="3085727"/>
          </a:xfrm>
          <a:prstGeom prst="roundRect">
            <a:avLst/>
          </a:prstGeom>
          <a:noFill/>
          <a:ln w="38100" cap="flat" cmpd="sng" algn="ctr">
            <a:solidFill>
              <a:srgbClr val="7E9FE3"/>
            </a:solidFill>
            <a:prstDash val="dash"/>
            <a:round/>
            <a:headEnd type="none" w="med" len="med"/>
            <a:tailEnd type="none" w="med" len="med"/>
          </a:ln>
          <a:effectLst/>
        </p:spPr>
        <p:txBody>
          <a:bodyPr vert="horz" wrap="square" lIns="45719" tIns="45719" rIns="45719" bIns="45719"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zh-CN" altLang="en-US" sz="3400" b="0" i="0" u="none" strike="noStrike" cap="none" normalizeH="0" baseline="0">
              <a:ln>
                <a:noFill/>
              </a:ln>
              <a:solidFill>
                <a:srgbClr val="000000"/>
              </a:solidFill>
              <a:effectLst/>
              <a:latin typeface="Helvetica Neue" charset="0"/>
              <a:ea typeface="Helvetica Neue" charset="0"/>
              <a:cs typeface="Helvetica Neue" charset="0"/>
              <a:sym typeface="Helvetica Neue" charset="0"/>
            </a:endParaRPr>
          </a:p>
        </p:txBody>
      </p:sp>
      <p:sp>
        <p:nvSpPr>
          <p:cNvPr id="10" name="Rectangle 10" descr="Meet various application-specific layout requirements…">
            <a:extLst>
              <a:ext uri="{FF2B5EF4-FFF2-40B4-BE49-F238E27FC236}">
                <a16:creationId xmlns:a16="http://schemas.microsoft.com/office/drawing/2014/main" id="{53FEF7E4-D7E7-093C-091B-D0B2EF3D8BEE}"/>
              </a:ext>
            </a:extLst>
          </p:cNvPr>
          <p:cNvSpPr txBox="1">
            <a:spLocks/>
          </p:cNvSpPr>
          <p:nvPr/>
        </p:nvSpPr>
        <p:spPr bwMode="auto">
          <a:xfrm>
            <a:off x="9778715" y="1477605"/>
            <a:ext cx="2477111" cy="251295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42333" tIns="42333" rIns="42333" bIns="42333"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0402" lvl="1" indent="0" defTabSz="486814">
              <a:buSzPct val="145000"/>
              <a:buFont typeface="Arial" panose="020B0604020202020204" pitchFamily="34" charset="0"/>
              <a:buNone/>
            </a:pPr>
            <a:r>
              <a:rPr lang="en-US" altLang="zh-CN">
                <a:solidFill>
                  <a:srgbClr val="000000"/>
                </a:solidFill>
                <a:latin typeface="Arial" panose="020B0604020202020204" pitchFamily="34" charset="0"/>
                <a:cs typeface="Arial" panose="020B0604020202020204" pitchFamily="34" charset="0"/>
              </a:rPr>
              <a:t>Pairing nodes with </a:t>
            </a:r>
            <a:r>
              <a:rPr lang="en-US" altLang="zh-CN">
                <a:solidFill>
                  <a:srgbClr val="7E9FE3"/>
                </a:solidFill>
                <a:latin typeface="Arial" panose="020B0604020202020204" pitchFamily="34" charset="0"/>
                <a:cs typeface="Arial" panose="020B0604020202020204" pitchFamily="34" charset="0"/>
              </a:rPr>
              <a:t>similar sizes </a:t>
            </a:r>
            <a:r>
              <a:rPr lang="en-US" altLang="zh-CN">
                <a:solidFill>
                  <a:srgbClr val="000000"/>
                </a:solidFill>
                <a:latin typeface="Arial" panose="020B0604020202020204" pitchFamily="34" charset="0"/>
                <a:cs typeface="Arial" panose="020B0604020202020204" pitchFamily="34" charset="0"/>
              </a:rPr>
              <a:t>yields better aspect ratio.</a:t>
            </a:r>
            <a:endParaRPr lang="zh-CN" altLang="zh-CN" sz="3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97870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50"/>
                                        <p:tgtEl>
                                          <p:spTgt spid="6"/>
                                        </p:tgtEl>
                                      </p:cBhvr>
                                    </p:animEffect>
                                    <p:anim calcmode="lin" valueType="num">
                                      <p:cBhvr>
                                        <p:cTn id="15" dur="250" fill="hold"/>
                                        <p:tgtEl>
                                          <p:spTgt spid="6"/>
                                        </p:tgtEl>
                                        <p:attrNameLst>
                                          <p:attrName>ppt_x</p:attrName>
                                        </p:attrNameLst>
                                      </p:cBhvr>
                                      <p:tavLst>
                                        <p:tav tm="0">
                                          <p:val>
                                            <p:strVal val="#ppt_x"/>
                                          </p:val>
                                        </p:tav>
                                        <p:tav tm="100000">
                                          <p:val>
                                            <p:strVal val="#ppt_x"/>
                                          </p:val>
                                        </p:tav>
                                      </p:tavLst>
                                    </p:anim>
                                    <p:anim calcmode="lin" valueType="num">
                                      <p:cBhvr>
                                        <p:cTn id="16" dur="25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250"/>
                            </p:stCondLst>
                            <p:childTnLst>
                              <p:par>
                                <p:cTn id="18" presetID="21" presetClass="entr" presetSubtype="1"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heel(1)">
                                      <p:cBhvr>
                                        <p:cTn id="20" dur="35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4346">
                                            <p:bg/>
                                          </p:spTgt>
                                        </p:tgtEl>
                                        <p:attrNameLst>
                                          <p:attrName>style.visibility</p:attrName>
                                        </p:attrNameLst>
                                      </p:cBhvr>
                                      <p:to>
                                        <p:strVal val="visible"/>
                                      </p:to>
                                    </p:set>
                                    <p:animEffect transition="in" filter="fade">
                                      <p:cBhvr>
                                        <p:cTn id="25" dur="250"/>
                                        <p:tgtEl>
                                          <p:spTgt spid="14346">
                                            <p:bg/>
                                          </p:spTgt>
                                        </p:tgtEl>
                                      </p:cBhvr>
                                    </p:animEffect>
                                    <p:anim calcmode="lin" valueType="num">
                                      <p:cBhvr>
                                        <p:cTn id="26" dur="250" fill="hold"/>
                                        <p:tgtEl>
                                          <p:spTgt spid="14346">
                                            <p:bg/>
                                          </p:spTgt>
                                        </p:tgtEl>
                                        <p:attrNameLst>
                                          <p:attrName>ppt_x</p:attrName>
                                        </p:attrNameLst>
                                      </p:cBhvr>
                                      <p:tavLst>
                                        <p:tav tm="0">
                                          <p:val>
                                            <p:strVal val="#ppt_x"/>
                                          </p:val>
                                        </p:tav>
                                        <p:tav tm="100000">
                                          <p:val>
                                            <p:strVal val="#ppt_x"/>
                                          </p:val>
                                        </p:tav>
                                      </p:tavLst>
                                    </p:anim>
                                    <p:anim calcmode="lin" valueType="num">
                                      <p:cBhvr>
                                        <p:cTn id="27" dur="250" fill="hold"/>
                                        <p:tgtEl>
                                          <p:spTgt spid="14346">
                                            <p:bg/>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346">
                                            <p:txEl>
                                              <p:pRg st="0" end="0"/>
                                            </p:txEl>
                                          </p:spTgt>
                                        </p:tgtEl>
                                        <p:attrNameLst>
                                          <p:attrName>style.visibility</p:attrName>
                                        </p:attrNameLst>
                                      </p:cBhvr>
                                      <p:to>
                                        <p:strVal val="visible"/>
                                      </p:to>
                                    </p:set>
                                    <p:animEffect transition="in" filter="fade">
                                      <p:cBhvr>
                                        <p:cTn id="30" dur="250"/>
                                        <p:tgtEl>
                                          <p:spTgt spid="14346">
                                            <p:txEl>
                                              <p:pRg st="0" end="0"/>
                                            </p:txEl>
                                          </p:spTgt>
                                        </p:tgtEl>
                                      </p:cBhvr>
                                    </p:animEffect>
                                    <p:anim calcmode="lin" valueType="num">
                                      <p:cBhvr>
                                        <p:cTn id="31" dur="250" fill="hold"/>
                                        <p:tgtEl>
                                          <p:spTgt spid="14346">
                                            <p:txEl>
                                              <p:pRg st="0" end="0"/>
                                            </p:txEl>
                                          </p:spTgt>
                                        </p:tgtEl>
                                        <p:attrNameLst>
                                          <p:attrName>ppt_x</p:attrName>
                                        </p:attrNameLst>
                                      </p:cBhvr>
                                      <p:tavLst>
                                        <p:tav tm="0">
                                          <p:val>
                                            <p:strVal val="#ppt_x"/>
                                          </p:val>
                                        </p:tav>
                                        <p:tav tm="100000">
                                          <p:val>
                                            <p:strVal val="#ppt_x"/>
                                          </p:val>
                                        </p:tav>
                                      </p:tavLst>
                                    </p:anim>
                                    <p:anim calcmode="lin" valueType="num">
                                      <p:cBhvr>
                                        <p:cTn id="32" dur="250" fill="hold"/>
                                        <p:tgtEl>
                                          <p:spTgt spid="14346">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4346">
                                            <p:txEl>
                                              <p:pRg st="1" end="1"/>
                                            </p:txEl>
                                          </p:spTgt>
                                        </p:tgtEl>
                                        <p:attrNameLst>
                                          <p:attrName>style.visibility</p:attrName>
                                        </p:attrNameLst>
                                      </p:cBhvr>
                                      <p:to>
                                        <p:strVal val="visible"/>
                                      </p:to>
                                    </p:set>
                                    <p:animEffect transition="in" filter="fade">
                                      <p:cBhvr>
                                        <p:cTn id="35" dur="250"/>
                                        <p:tgtEl>
                                          <p:spTgt spid="14346">
                                            <p:txEl>
                                              <p:pRg st="1" end="1"/>
                                            </p:txEl>
                                          </p:spTgt>
                                        </p:tgtEl>
                                      </p:cBhvr>
                                    </p:animEffect>
                                    <p:anim calcmode="lin" valueType="num">
                                      <p:cBhvr>
                                        <p:cTn id="36" dur="250" fill="hold"/>
                                        <p:tgtEl>
                                          <p:spTgt spid="14346">
                                            <p:txEl>
                                              <p:pRg st="1" end="1"/>
                                            </p:txEl>
                                          </p:spTgt>
                                        </p:tgtEl>
                                        <p:attrNameLst>
                                          <p:attrName>ppt_x</p:attrName>
                                        </p:attrNameLst>
                                      </p:cBhvr>
                                      <p:tavLst>
                                        <p:tav tm="0">
                                          <p:val>
                                            <p:strVal val="#ppt_x"/>
                                          </p:val>
                                        </p:tav>
                                        <p:tav tm="100000">
                                          <p:val>
                                            <p:strVal val="#ppt_x"/>
                                          </p:val>
                                        </p:tav>
                                      </p:tavLst>
                                    </p:anim>
                                    <p:anim calcmode="lin" valueType="num">
                                      <p:cBhvr>
                                        <p:cTn id="37" dur="250" fill="hold"/>
                                        <p:tgtEl>
                                          <p:spTgt spid="1434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anim calcmode="lin" valueType="num">
                                      <p:cBhvr>
                                        <p:cTn id="43" dur="500" fill="hold"/>
                                        <p:tgtEl>
                                          <p:spTgt spid="27"/>
                                        </p:tgtEl>
                                        <p:attrNameLst>
                                          <p:attrName>ppt_x</p:attrName>
                                        </p:attrNameLst>
                                      </p:cBhvr>
                                      <p:tavLst>
                                        <p:tav tm="0">
                                          <p:val>
                                            <p:strVal val="#ppt_x"/>
                                          </p:val>
                                        </p:tav>
                                        <p:tav tm="100000">
                                          <p:val>
                                            <p:strVal val="#ppt_x"/>
                                          </p:val>
                                        </p:tav>
                                      </p:tavLst>
                                    </p:anim>
                                    <p:anim calcmode="lin" valueType="num">
                                      <p:cBhvr>
                                        <p:cTn id="44" dur="500" fill="hold"/>
                                        <p:tgtEl>
                                          <p:spTgt spid="27"/>
                                        </p:tgtEl>
                                        <p:attrNameLst>
                                          <p:attrName>ppt_y</p:attrName>
                                        </p:attrNameLst>
                                      </p:cBhvr>
                                      <p:tavLst>
                                        <p:tav tm="0">
                                          <p:val>
                                            <p:strVal val="#ppt_y+.1"/>
                                          </p:val>
                                        </p:tav>
                                        <p:tav tm="100000">
                                          <p:val>
                                            <p:strVal val="#ppt_y"/>
                                          </p:val>
                                        </p:tav>
                                      </p:tavLst>
                                    </p:anim>
                                  </p:childTnLst>
                                </p:cTn>
                              </p:par>
                            </p:childTnLst>
                          </p:cTn>
                        </p:par>
                        <p:par>
                          <p:cTn id="45" fill="hold">
                            <p:stCondLst>
                              <p:cond delay="500"/>
                            </p:stCondLst>
                            <p:childTnLst>
                              <p:par>
                                <p:cTn id="46" presetID="21" presetClass="entr" presetSubtype="1"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heel(1)">
                                      <p:cBhvr>
                                        <p:cTn id="48" dur="350"/>
                                        <p:tgtEl>
                                          <p:spTgt spid="29"/>
                                        </p:tgtEl>
                                      </p:cBhvr>
                                    </p:animEffect>
                                  </p:childTnLst>
                                </p:cTn>
                              </p:par>
                            </p:childTnLst>
                          </p:cTn>
                        </p:par>
                        <p:par>
                          <p:cTn id="49" fill="hold">
                            <p:stCondLst>
                              <p:cond delay="850"/>
                            </p:stCondLst>
                            <p:childTnLst>
                              <p:par>
                                <p:cTn id="50" presetID="42" presetClass="entr" presetSubtype="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250"/>
                                        <p:tgtEl>
                                          <p:spTgt spid="10"/>
                                        </p:tgtEl>
                                      </p:cBhvr>
                                    </p:animEffect>
                                    <p:anim calcmode="lin" valueType="num">
                                      <p:cBhvr>
                                        <p:cTn id="53" dur="250" fill="hold"/>
                                        <p:tgtEl>
                                          <p:spTgt spid="10"/>
                                        </p:tgtEl>
                                        <p:attrNameLst>
                                          <p:attrName>ppt_x</p:attrName>
                                        </p:attrNameLst>
                                      </p:cBhvr>
                                      <p:tavLst>
                                        <p:tav tm="0">
                                          <p:val>
                                            <p:strVal val="#ppt_x"/>
                                          </p:val>
                                        </p:tav>
                                        <p:tav tm="100000">
                                          <p:val>
                                            <p:strVal val="#ppt_x"/>
                                          </p:val>
                                        </p:tav>
                                      </p:tavLst>
                                    </p:anim>
                                    <p:anim calcmode="lin" valueType="num">
                                      <p:cBhvr>
                                        <p:cTn id="54" dur="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6" grpId="0" build="p" animBg="1"/>
      <p:bldP spid="26" grpId="0" animBg="1"/>
      <p:bldP spid="27" grpId="0"/>
      <p:bldP spid="2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descr="Introduction…">
            <a:extLst>
              <a:ext uri="{FF2B5EF4-FFF2-40B4-BE49-F238E27FC236}">
                <a16:creationId xmlns:a16="http://schemas.microsoft.com/office/drawing/2014/main" id="{70DF75EA-1939-4C46-87D4-2A514A85F5B9}"/>
              </a:ext>
            </a:extLst>
          </p:cNvPr>
          <p:cNvSpPr>
            <a:spLocks noGrp="1"/>
          </p:cNvSpPr>
          <p:nvPr>
            <p:ph type="body" idx="4294967295"/>
          </p:nvPr>
        </p:nvSpPr>
        <p:spPr bwMode="auto">
          <a:xfrm>
            <a:off x="1415480" y="1448780"/>
            <a:ext cx="7995253" cy="4445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54426" tIns="54426" rIns="54426" bIns="54426" rtlCol="0">
            <a:normAutofit/>
          </a:bodyPr>
          <a:lstStyle/>
          <a:p>
            <a:pPr>
              <a:buClr>
                <a:srgbClr val="BE0204"/>
              </a:buClr>
              <a:buFontTx/>
              <a:buChar char="•"/>
            </a:pPr>
            <a:r>
              <a:rPr lang="zh-CN" altLang="zh-CN" b="1" dirty="0">
                <a:solidFill>
                  <a:srgbClr val="260808"/>
                </a:solidFill>
                <a:latin typeface="Arial" panose="020B0604020202020204" pitchFamily="34" charset="0"/>
                <a:cs typeface="Arial" panose="020B0604020202020204" pitchFamily="34" charset="0"/>
              </a:rPr>
              <a:t>Introduction</a:t>
            </a:r>
          </a:p>
          <a:p>
            <a:pPr>
              <a:buClr>
                <a:srgbClr val="BE0204"/>
              </a:buClr>
              <a:buFontTx/>
              <a:buChar char="•"/>
            </a:pPr>
            <a:r>
              <a:rPr lang="zh-CN" altLang="zh-CN" dirty="0">
                <a:latin typeface="Arial" panose="020B0604020202020204" pitchFamily="34" charset="0"/>
                <a:cs typeface="Arial" panose="020B0604020202020204" pitchFamily="34" charset="0"/>
              </a:rPr>
              <a:t>Approach</a:t>
            </a:r>
          </a:p>
          <a:p>
            <a:pPr marL="571477"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Hierarchical Size-based Pairing</a:t>
            </a:r>
          </a:p>
          <a:p>
            <a:pPr marL="571477"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Interactive Treemap Generation</a:t>
            </a:r>
          </a:p>
          <a:p>
            <a:pPr marL="571477"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Customizing Global Layout Tree</a:t>
            </a:r>
            <a:endParaRPr lang="zh-CN" altLang="zh-CN" sz="1500">
              <a:latin typeface="Arial" panose="020B0604020202020204" pitchFamily="34" charset="0"/>
              <a:cs typeface="Arial" panose="020B0604020202020204" pitchFamily="34" charset="0"/>
            </a:endParaRPr>
          </a:p>
          <a:p>
            <a:pPr>
              <a:buClr>
                <a:srgbClr val="BE0204"/>
              </a:buClr>
              <a:buFontTx/>
              <a:buChar char="•"/>
            </a:pPr>
            <a:r>
              <a:rPr lang="zh-CN" altLang="zh-CN">
                <a:latin typeface="Arial" panose="020B0604020202020204" pitchFamily="34" charset="0"/>
                <a:cs typeface="Arial" panose="020B0604020202020204" pitchFamily="34" charset="0"/>
              </a:rPr>
              <a:t>Results </a:t>
            </a:r>
            <a:r>
              <a:rPr lang="zh-CN" altLang="zh-CN" dirty="0">
                <a:latin typeface="Arial" panose="020B0604020202020204" pitchFamily="34" charset="0"/>
                <a:cs typeface="Arial" panose="020B0604020202020204" pitchFamily="34" charset="0"/>
              </a:rPr>
              <a:t>and Evaluation</a:t>
            </a:r>
            <a:endParaRPr lang="en-US" altLang="zh-CN" dirty="0">
              <a:latin typeface="Arial" panose="020B0604020202020204" pitchFamily="34" charset="0"/>
              <a:cs typeface="Arial" panose="020B0604020202020204" pitchFamily="34" charset="0"/>
            </a:endParaRPr>
          </a:p>
          <a:p>
            <a:pPr marL="572800"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Dataset Classifications</a:t>
            </a:r>
          </a:p>
          <a:p>
            <a:pPr marL="572800"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Quantatitive Comparison</a:t>
            </a:r>
          </a:p>
          <a:p>
            <a:pPr>
              <a:buClr>
                <a:srgbClr val="BE0204"/>
              </a:buClr>
              <a:buFontTx/>
              <a:buChar char="•"/>
            </a:pPr>
            <a:r>
              <a:rPr lang="zh-CN" altLang="zh-CN">
                <a:latin typeface="Arial" panose="020B0604020202020204" pitchFamily="34" charset="0"/>
                <a:cs typeface="Arial" panose="020B0604020202020204" pitchFamily="34" charset="0"/>
              </a:rPr>
              <a:t>Conclusion</a:t>
            </a:r>
            <a:endParaRPr lang="zh-CN" altLang="zh-CN" dirty="0">
              <a:latin typeface="Arial" panose="020B0604020202020204" pitchFamily="34" charset="0"/>
              <a:cs typeface="Arial" panose="020B0604020202020204" pitchFamily="34" charset="0"/>
            </a:endParaRPr>
          </a:p>
        </p:txBody>
      </p:sp>
      <p:sp>
        <p:nvSpPr>
          <p:cNvPr id="9218" name="Rectangle 2" descr="Agenda">
            <a:extLst>
              <a:ext uri="{FF2B5EF4-FFF2-40B4-BE49-F238E27FC236}">
                <a16:creationId xmlns:a16="http://schemas.microsoft.com/office/drawing/2014/main" id="{BAF6E00C-79E1-4B88-9F35-DD51130D3D71}"/>
              </a:ext>
            </a:extLst>
          </p:cNvPr>
          <p:cNvSpPr>
            <a:spLocks noGrp="1"/>
          </p:cNvSpPr>
          <p:nvPr>
            <p:ph type="title" idx="4294967295"/>
          </p:nvPr>
        </p:nvSpPr>
        <p:spPr bwMode="auto">
          <a:xfrm>
            <a:off x="575387" y="128634"/>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dirty="0">
                <a:solidFill>
                  <a:srgbClr val="C00000"/>
                </a:solidFill>
                <a:latin typeface="Arial" panose="020B0604020202020204" pitchFamily="34" charset="0"/>
                <a:cs typeface="Arial" panose="020B0604020202020204" pitchFamily="34" charset="0"/>
              </a:rPr>
              <a:t>Outline</a:t>
            </a:r>
            <a:endParaRPr lang="zh-CN" altLang="zh-CN" dirty="0">
              <a:solidFill>
                <a:srgbClr val="C00000"/>
              </a:solidFill>
              <a:latin typeface="Arial" panose="020B0604020202020204" pitchFamily="34" charset="0"/>
              <a:cs typeface="Arial" panose="020B0604020202020204" pitchFamily="34" charset="0"/>
            </a:endParaRPr>
          </a:p>
        </p:txBody>
      </p:sp>
      <p:sp>
        <p:nvSpPr>
          <p:cNvPr id="5" name="灯片编号占位符 4">
            <a:extLst>
              <a:ext uri="{FF2B5EF4-FFF2-40B4-BE49-F238E27FC236}">
                <a16:creationId xmlns:a16="http://schemas.microsoft.com/office/drawing/2014/main" id="{F70FF970-FBD5-437D-B046-6E307DC0D7F7}"/>
              </a:ext>
            </a:extLst>
          </p:cNvPr>
          <p:cNvSpPr>
            <a:spLocks noGrp="1"/>
          </p:cNvSpPr>
          <p:nvPr>
            <p:ph type="sldNum" sz="quarter" idx="10"/>
          </p:nvPr>
        </p:nvSpPr>
        <p:spPr/>
        <p:txBody>
          <a:bodyPr/>
          <a:lstStyle/>
          <a:p>
            <a:fld id="{E1EC0364-EED2-479F-9FC0-3C637C2ED495}" type="slidenum">
              <a:rPr lang="zh-CN" altLang="zh-CN" smtClean="0"/>
              <a:pPr/>
              <a:t>2</a:t>
            </a:fld>
            <a:endParaRPr lang="zh-CN" altLang="zh-CN"/>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50" name="Rectangle 14" descr="Constrained Graph Layout">
            <a:extLst>
              <a:ext uri="{FF2B5EF4-FFF2-40B4-BE49-F238E27FC236}">
                <a16:creationId xmlns:a16="http://schemas.microsoft.com/office/drawing/2014/main" id="{3EDA1873-4FFB-46C5-B8C8-983653728B06}"/>
              </a:ext>
            </a:extLst>
          </p:cNvPr>
          <p:cNvSpPr>
            <a:spLocks noGrp="1"/>
          </p:cNvSpPr>
          <p:nvPr>
            <p:ph type="title" idx="4294967295"/>
          </p:nvPr>
        </p:nvSpPr>
        <p:spPr bwMode="auto">
          <a:xfrm>
            <a:off x="312209" y="-129015"/>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Pairing Cost</a:t>
            </a:r>
            <a:endParaRPr lang="zh-CN" altLang="zh-CN" dirty="0">
              <a:solidFill>
                <a:srgbClr val="C00000"/>
              </a:solidFill>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8B4F065E-0D59-4AB5-9EF7-B2A7EE34139F}"/>
              </a:ext>
            </a:extLst>
          </p:cNvPr>
          <p:cNvSpPr>
            <a:spLocks noGrp="1"/>
          </p:cNvSpPr>
          <p:nvPr>
            <p:ph type="sldNum" sz="quarter" idx="10"/>
          </p:nvPr>
        </p:nvSpPr>
        <p:spPr/>
        <p:txBody>
          <a:bodyPr/>
          <a:lstStyle/>
          <a:p>
            <a:fld id="{E1EC0364-EED2-479F-9FC0-3C637C2ED495}" type="slidenum">
              <a:rPr lang="zh-CN" altLang="zh-CN" smtClean="0"/>
              <a:pPr/>
              <a:t>20</a:t>
            </a:fld>
            <a:endParaRPr lang="zh-CN" altLang="zh-CN"/>
          </a:p>
        </p:txBody>
      </p:sp>
      <p:pic>
        <p:nvPicPr>
          <p:cNvPr id="11" name="图片 10">
            <a:extLst>
              <a:ext uri="{FF2B5EF4-FFF2-40B4-BE49-F238E27FC236}">
                <a16:creationId xmlns:a16="http://schemas.microsoft.com/office/drawing/2014/main" id="{CFE213F6-D105-C754-3C48-A201B5A05EDA}"/>
              </a:ext>
            </a:extLst>
          </p:cNvPr>
          <p:cNvPicPr>
            <a:picLocks noChangeAspect="1"/>
          </p:cNvPicPr>
          <p:nvPr/>
        </p:nvPicPr>
        <p:blipFill>
          <a:blip r:embed="rId3"/>
          <a:stretch>
            <a:fillRect/>
          </a:stretch>
        </p:blipFill>
        <p:spPr>
          <a:xfrm>
            <a:off x="2238450" y="2678559"/>
            <a:ext cx="7758694" cy="1083724"/>
          </a:xfrm>
          <a:prstGeom prst="rect">
            <a:avLst/>
          </a:prstGeom>
        </p:spPr>
      </p:pic>
      <p:sp>
        <p:nvSpPr>
          <p:cNvPr id="31" name="Text Box 1" descr="Given a graph G(V,E)…">
            <a:extLst>
              <a:ext uri="{FF2B5EF4-FFF2-40B4-BE49-F238E27FC236}">
                <a16:creationId xmlns:a16="http://schemas.microsoft.com/office/drawing/2014/main" id="{6BDDAFE9-4674-7BBE-181B-7D41A2DFCA89}"/>
              </a:ext>
            </a:extLst>
          </p:cNvPr>
          <p:cNvSpPr txBox="1">
            <a:spLocks/>
          </p:cNvSpPr>
          <p:nvPr/>
        </p:nvSpPr>
        <p:spPr bwMode="auto">
          <a:xfrm>
            <a:off x="1367348" y="2153637"/>
            <a:ext cx="4103465" cy="720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marL="355600" indent="-355600" defTabSz="584200">
              <a:defRPr sz="3400">
                <a:solidFill>
                  <a:srgbClr val="000000"/>
                </a:solidFill>
                <a:latin typeface="Helvetica Neue" charset="0"/>
                <a:ea typeface="Helvetica Neue" charset="0"/>
                <a:cs typeface="Helvetica Neue" charset="0"/>
                <a:sym typeface="Helvetica Neue" charset="0"/>
              </a:defRPr>
            </a:lvl1pPr>
            <a:lvl2pPr defTabSz="584200">
              <a:defRPr sz="3400">
                <a:solidFill>
                  <a:srgbClr val="000000"/>
                </a:solidFill>
                <a:latin typeface="Helvetica Neue" charset="0"/>
                <a:ea typeface="Helvetica Neue" charset="0"/>
                <a:cs typeface="Helvetica Neue" charset="0"/>
                <a:sym typeface="Helvetica Neue" charset="0"/>
              </a:defRPr>
            </a:lvl2pPr>
            <a:lvl3pPr defTabSz="584200">
              <a:defRPr sz="3400">
                <a:solidFill>
                  <a:srgbClr val="000000"/>
                </a:solidFill>
                <a:latin typeface="Helvetica Neue" charset="0"/>
                <a:ea typeface="Helvetica Neue" charset="0"/>
                <a:cs typeface="Helvetica Neue" charset="0"/>
                <a:sym typeface="Helvetica Neue" charset="0"/>
              </a:defRPr>
            </a:lvl3pPr>
            <a:lvl4pPr defTabSz="584200">
              <a:defRPr sz="3400">
                <a:solidFill>
                  <a:srgbClr val="000000"/>
                </a:solidFill>
                <a:latin typeface="Helvetica Neue" charset="0"/>
                <a:ea typeface="Helvetica Neue" charset="0"/>
                <a:cs typeface="Helvetica Neue" charset="0"/>
                <a:sym typeface="Helvetica Neue" charset="0"/>
              </a:defRPr>
            </a:lvl4pPr>
            <a:lvl5pPr defTabSz="584200">
              <a:defRPr sz="3400">
                <a:solidFill>
                  <a:srgbClr val="000000"/>
                </a:solidFill>
                <a:latin typeface="Helvetica Neue" charset="0"/>
                <a:ea typeface="Helvetica Neue" charset="0"/>
                <a:cs typeface="Helvetica Neue" charset="0"/>
                <a:sym typeface="Helvetica Neue" charset="0"/>
              </a:defRPr>
            </a:lvl5pPr>
            <a:lvl6pPr marL="4572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fontAlgn="base" hangingPunct="0">
              <a:lnSpc>
                <a:spcPct val="80000"/>
              </a:lnSpc>
              <a:spcBef>
                <a:spcPts val="4200"/>
              </a:spcBef>
              <a:spcAft>
                <a:spcPct val="0"/>
              </a:spcAft>
              <a:buSzPct val="145000"/>
              <a:buFontTx/>
              <a:buChar char="•"/>
            </a:pPr>
            <a:r>
              <a:rPr lang="en-US" altLang="zh-CN" sz="2800">
                <a:latin typeface="Arial" panose="020B0604020202020204" pitchFamily="34" charset="0"/>
                <a:cs typeface="Arial" panose="020B0604020202020204" pitchFamily="34" charset="0"/>
                <a:sym typeface="Arial" panose="020B0604020202020204" pitchFamily="34" charset="0"/>
              </a:rPr>
              <a:t>Compensation Degree</a:t>
            </a:r>
            <a:endParaRPr lang="zh-CN" altLang="zh-CN" sz="3600" dirty="0">
              <a:latin typeface="Arial" panose="020B0604020202020204" pitchFamily="34" charset="0"/>
              <a:cs typeface="Arial" panose="020B0604020202020204" pitchFamily="34" charset="0"/>
              <a:sym typeface="Arial" panose="020B0604020202020204" pitchFamily="34" charset="0"/>
            </a:endParaRPr>
          </a:p>
        </p:txBody>
      </p:sp>
      <p:sp>
        <p:nvSpPr>
          <p:cNvPr id="32" name="Text Box 1" descr="Given a graph G(V,E)…">
            <a:extLst>
              <a:ext uri="{FF2B5EF4-FFF2-40B4-BE49-F238E27FC236}">
                <a16:creationId xmlns:a16="http://schemas.microsoft.com/office/drawing/2014/main" id="{BD2FD757-5375-8C5F-E37B-3D1721E8CB02}"/>
              </a:ext>
            </a:extLst>
          </p:cNvPr>
          <p:cNvSpPr txBox="1">
            <a:spLocks/>
          </p:cNvSpPr>
          <p:nvPr/>
        </p:nvSpPr>
        <p:spPr bwMode="auto">
          <a:xfrm>
            <a:off x="1367347" y="3732355"/>
            <a:ext cx="4103465" cy="720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marL="355600" indent="-355600" defTabSz="584200">
              <a:defRPr sz="3400">
                <a:solidFill>
                  <a:srgbClr val="000000"/>
                </a:solidFill>
                <a:latin typeface="Helvetica Neue" charset="0"/>
                <a:ea typeface="Helvetica Neue" charset="0"/>
                <a:cs typeface="Helvetica Neue" charset="0"/>
                <a:sym typeface="Helvetica Neue" charset="0"/>
              </a:defRPr>
            </a:lvl1pPr>
            <a:lvl2pPr defTabSz="584200">
              <a:defRPr sz="3400">
                <a:solidFill>
                  <a:srgbClr val="000000"/>
                </a:solidFill>
                <a:latin typeface="Helvetica Neue" charset="0"/>
                <a:ea typeface="Helvetica Neue" charset="0"/>
                <a:cs typeface="Helvetica Neue" charset="0"/>
                <a:sym typeface="Helvetica Neue" charset="0"/>
              </a:defRPr>
            </a:lvl2pPr>
            <a:lvl3pPr defTabSz="584200">
              <a:defRPr sz="3400">
                <a:solidFill>
                  <a:srgbClr val="000000"/>
                </a:solidFill>
                <a:latin typeface="Helvetica Neue" charset="0"/>
                <a:ea typeface="Helvetica Neue" charset="0"/>
                <a:cs typeface="Helvetica Neue" charset="0"/>
                <a:sym typeface="Helvetica Neue" charset="0"/>
              </a:defRPr>
            </a:lvl3pPr>
            <a:lvl4pPr defTabSz="584200">
              <a:defRPr sz="3400">
                <a:solidFill>
                  <a:srgbClr val="000000"/>
                </a:solidFill>
                <a:latin typeface="Helvetica Neue" charset="0"/>
                <a:ea typeface="Helvetica Neue" charset="0"/>
                <a:cs typeface="Helvetica Neue" charset="0"/>
                <a:sym typeface="Helvetica Neue" charset="0"/>
              </a:defRPr>
            </a:lvl4pPr>
            <a:lvl5pPr defTabSz="584200">
              <a:defRPr sz="3400">
                <a:solidFill>
                  <a:srgbClr val="000000"/>
                </a:solidFill>
                <a:latin typeface="Helvetica Neue" charset="0"/>
                <a:ea typeface="Helvetica Neue" charset="0"/>
                <a:cs typeface="Helvetica Neue" charset="0"/>
                <a:sym typeface="Helvetica Neue" charset="0"/>
              </a:defRPr>
            </a:lvl5pPr>
            <a:lvl6pPr marL="4572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fontAlgn="base" hangingPunct="0">
              <a:lnSpc>
                <a:spcPct val="80000"/>
              </a:lnSpc>
              <a:spcBef>
                <a:spcPts val="4200"/>
              </a:spcBef>
              <a:spcAft>
                <a:spcPct val="0"/>
              </a:spcAft>
              <a:buSzPct val="145000"/>
              <a:buFontTx/>
              <a:buChar char="•"/>
            </a:pPr>
            <a:r>
              <a:rPr lang="en-US" altLang="zh-CN" sz="2800">
                <a:latin typeface="Arial" panose="020B0604020202020204" pitchFamily="34" charset="0"/>
                <a:cs typeface="Arial" panose="020B0604020202020204" pitchFamily="34" charset="0"/>
                <a:sym typeface="Arial" panose="020B0604020202020204" pitchFamily="34" charset="0"/>
              </a:rPr>
              <a:t>Size Difference</a:t>
            </a:r>
            <a:endParaRPr lang="zh-CN" altLang="zh-CN" sz="3600" dirty="0">
              <a:latin typeface="Arial" panose="020B0604020202020204" pitchFamily="34" charset="0"/>
              <a:cs typeface="Arial" panose="020B0604020202020204" pitchFamily="34" charset="0"/>
              <a:sym typeface="Arial" panose="020B0604020202020204" pitchFamily="34" charset="0"/>
            </a:endParaRPr>
          </a:p>
        </p:txBody>
      </p:sp>
      <p:pic>
        <p:nvPicPr>
          <p:cNvPr id="14" name="图片 13">
            <a:extLst>
              <a:ext uri="{FF2B5EF4-FFF2-40B4-BE49-F238E27FC236}">
                <a16:creationId xmlns:a16="http://schemas.microsoft.com/office/drawing/2014/main" id="{92DE36B5-3671-9FB2-6BF2-E0EAA4274767}"/>
              </a:ext>
            </a:extLst>
          </p:cNvPr>
          <p:cNvPicPr>
            <a:picLocks noChangeAspect="1"/>
          </p:cNvPicPr>
          <p:nvPr/>
        </p:nvPicPr>
        <p:blipFill>
          <a:blip r:embed="rId4"/>
          <a:stretch>
            <a:fillRect/>
          </a:stretch>
        </p:blipFill>
        <p:spPr>
          <a:xfrm>
            <a:off x="3189426" y="4303220"/>
            <a:ext cx="4290251" cy="970533"/>
          </a:xfrm>
          <a:prstGeom prst="rect">
            <a:avLst/>
          </a:prstGeom>
        </p:spPr>
      </p:pic>
      <p:sp>
        <p:nvSpPr>
          <p:cNvPr id="36" name="Text Box 1" descr="Given a graph G(V,E)…">
            <a:extLst>
              <a:ext uri="{FF2B5EF4-FFF2-40B4-BE49-F238E27FC236}">
                <a16:creationId xmlns:a16="http://schemas.microsoft.com/office/drawing/2014/main" id="{6B51ED72-9DDE-3C9A-5564-8D48E2547749}"/>
              </a:ext>
            </a:extLst>
          </p:cNvPr>
          <p:cNvSpPr txBox="1">
            <a:spLocks/>
          </p:cNvSpPr>
          <p:nvPr/>
        </p:nvSpPr>
        <p:spPr bwMode="auto">
          <a:xfrm>
            <a:off x="1367347" y="5159347"/>
            <a:ext cx="4103465" cy="720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marL="355600" indent="-355600" defTabSz="584200">
              <a:defRPr sz="3400">
                <a:solidFill>
                  <a:srgbClr val="000000"/>
                </a:solidFill>
                <a:latin typeface="Helvetica Neue" charset="0"/>
                <a:ea typeface="Helvetica Neue" charset="0"/>
                <a:cs typeface="Helvetica Neue" charset="0"/>
                <a:sym typeface="Helvetica Neue" charset="0"/>
              </a:defRPr>
            </a:lvl1pPr>
            <a:lvl2pPr defTabSz="584200">
              <a:defRPr sz="3400">
                <a:solidFill>
                  <a:srgbClr val="000000"/>
                </a:solidFill>
                <a:latin typeface="Helvetica Neue" charset="0"/>
                <a:ea typeface="Helvetica Neue" charset="0"/>
                <a:cs typeface="Helvetica Neue" charset="0"/>
                <a:sym typeface="Helvetica Neue" charset="0"/>
              </a:defRPr>
            </a:lvl2pPr>
            <a:lvl3pPr defTabSz="584200">
              <a:defRPr sz="3400">
                <a:solidFill>
                  <a:srgbClr val="000000"/>
                </a:solidFill>
                <a:latin typeface="Helvetica Neue" charset="0"/>
                <a:ea typeface="Helvetica Neue" charset="0"/>
                <a:cs typeface="Helvetica Neue" charset="0"/>
                <a:sym typeface="Helvetica Neue" charset="0"/>
              </a:defRPr>
            </a:lvl3pPr>
            <a:lvl4pPr defTabSz="584200">
              <a:defRPr sz="3400">
                <a:solidFill>
                  <a:srgbClr val="000000"/>
                </a:solidFill>
                <a:latin typeface="Helvetica Neue" charset="0"/>
                <a:ea typeface="Helvetica Neue" charset="0"/>
                <a:cs typeface="Helvetica Neue" charset="0"/>
                <a:sym typeface="Helvetica Neue" charset="0"/>
              </a:defRPr>
            </a:lvl4pPr>
            <a:lvl5pPr defTabSz="584200">
              <a:defRPr sz="3400">
                <a:solidFill>
                  <a:srgbClr val="000000"/>
                </a:solidFill>
                <a:latin typeface="Helvetica Neue" charset="0"/>
                <a:ea typeface="Helvetica Neue" charset="0"/>
                <a:cs typeface="Helvetica Neue" charset="0"/>
                <a:sym typeface="Helvetica Neue" charset="0"/>
              </a:defRPr>
            </a:lvl5pPr>
            <a:lvl6pPr marL="4572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fontAlgn="base" hangingPunct="0">
              <a:lnSpc>
                <a:spcPct val="80000"/>
              </a:lnSpc>
              <a:spcBef>
                <a:spcPts val="4200"/>
              </a:spcBef>
              <a:spcAft>
                <a:spcPct val="0"/>
              </a:spcAft>
              <a:buSzPct val="145000"/>
              <a:buFontTx/>
              <a:buChar char="•"/>
            </a:pPr>
            <a:r>
              <a:rPr lang="en-US" altLang="zh-CN" sz="2800">
                <a:latin typeface="Arial" panose="020B0604020202020204" pitchFamily="34" charset="0"/>
                <a:cs typeface="Arial" panose="020B0604020202020204" pitchFamily="34" charset="0"/>
                <a:sym typeface="Arial" panose="020B0604020202020204" pitchFamily="34" charset="0"/>
              </a:rPr>
              <a:t>Pairing Cost</a:t>
            </a:r>
            <a:endParaRPr lang="zh-CN" altLang="zh-CN" sz="3600" dirty="0">
              <a:latin typeface="Arial" panose="020B0604020202020204" pitchFamily="34" charset="0"/>
              <a:cs typeface="Arial" panose="020B0604020202020204" pitchFamily="34" charset="0"/>
              <a:sym typeface="Arial" panose="020B0604020202020204" pitchFamily="34" charset="0"/>
            </a:endParaRPr>
          </a:p>
        </p:txBody>
      </p:sp>
      <p:pic>
        <p:nvPicPr>
          <p:cNvPr id="17" name="图片 16">
            <a:extLst>
              <a:ext uri="{FF2B5EF4-FFF2-40B4-BE49-F238E27FC236}">
                <a16:creationId xmlns:a16="http://schemas.microsoft.com/office/drawing/2014/main" id="{D3A36E4E-16A4-3B42-AB2D-49EF5ED0C2EA}"/>
              </a:ext>
            </a:extLst>
          </p:cNvPr>
          <p:cNvPicPr>
            <a:picLocks noChangeAspect="1"/>
          </p:cNvPicPr>
          <p:nvPr/>
        </p:nvPicPr>
        <p:blipFill>
          <a:blip r:embed="rId5"/>
          <a:stretch>
            <a:fillRect/>
          </a:stretch>
        </p:blipFill>
        <p:spPr>
          <a:xfrm>
            <a:off x="2581400" y="5702358"/>
            <a:ext cx="5286845" cy="621352"/>
          </a:xfrm>
          <a:prstGeom prst="rect">
            <a:avLst/>
          </a:prstGeom>
        </p:spPr>
      </p:pic>
      <p:sp>
        <p:nvSpPr>
          <p:cNvPr id="19" name="文本框 18">
            <a:extLst>
              <a:ext uri="{FF2B5EF4-FFF2-40B4-BE49-F238E27FC236}">
                <a16:creationId xmlns:a16="http://schemas.microsoft.com/office/drawing/2014/main" id="{6AF9F9EE-247E-3698-9DD3-8CA0DD125852}"/>
              </a:ext>
            </a:extLst>
          </p:cNvPr>
          <p:cNvSpPr txBox="1"/>
          <p:nvPr/>
        </p:nvSpPr>
        <p:spPr>
          <a:xfrm>
            <a:off x="399442" y="1399260"/>
            <a:ext cx="3562194" cy="523220"/>
          </a:xfrm>
          <a:prstGeom prst="rect">
            <a:avLst/>
          </a:prstGeom>
          <a:noFill/>
        </p:spPr>
        <p:txBody>
          <a:bodyPr wrap="none" rtlCol="0">
            <a:spAutoFit/>
          </a:bodyPr>
          <a:lstStyle/>
          <a:p>
            <a:r>
              <a:rPr lang="en-US" altLang="zh-CN" sz="2800">
                <a:latin typeface="Arial" panose="020B0604020202020204" pitchFamily="34" charset="0"/>
                <a:cs typeface="Arial" panose="020B0604020202020204" pitchFamily="34" charset="0"/>
              </a:rPr>
              <a:t>Given two nodes (i, j)</a:t>
            </a:r>
            <a:endParaRPr lang="zh-CN" alt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880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50"/>
                                        <p:tgtEl>
                                          <p:spTgt spid="31"/>
                                        </p:tgtEl>
                                      </p:cBhvr>
                                    </p:animEffect>
                                    <p:anim calcmode="lin" valueType="num">
                                      <p:cBhvr>
                                        <p:cTn id="8" dur="250" fill="hold"/>
                                        <p:tgtEl>
                                          <p:spTgt spid="31"/>
                                        </p:tgtEl>
                                        <p:attrNameLst>
                                          <p:attrName>ppt_x</p:attrName>
                                        </p:attrNameLst>
                                      </p:cBhvr>
                                      <p:tavLst>
                                        <p:tav tm="0">
                                          <p:val>
                                            <p:strVal val="#ppt_x"/>
                                          </p:val>
                                        </p:tav>
                                        <p:tav tm="100000">
                                          <p:val>
                                            <p:strVal val="#ppt_x"/>
                                          </p:val>
                                        </p:tav>
                                      </p:tavLst>
                                    </p:anim>
                                    <p:anim calcmode="lin" valueType="num">
                                      <p:cBhvr>
                                        <p:cTn id="9" dur="25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50"/>
                                        <p:tgtEl>
                                          <p:spTgt spid="11"/>
                                        </p:tgtEl>
                                      </p:cBhvr>
                                    </p:animEffect>
                                    <p:anim calcmode="lin" valueType="num">
                                      <p:cBhvr>
                                        <p:cTn id="13" dur="250" fill="hold"/>
                                        <p:tgtEl>
                                          <p:spTgt spid="11"/>
                                        </p:tgtEl>
                                        <p:attrNameLst>
                                          <p:attrName>ppt_x</p:attrName>
                                        </p:attrNameLst>
                                      </p:cBhvr>
                                      <p:tavLst>
                                        <p:tav tm="0">
                                          <p:val>
                                            <p:strVal val="#ppt_x"/>
                                          </p:val>
                                        </p:tav>
                                        <p:tav tm="100000">
                                          <p:val>
                                            <p:strVal val="#ppt_x"/>
                                          </p:val>
                                        </p:tav>
                                      </p:tavLst>
                                    </p:anim>
                                    <p:anim calcmode="lin" valueType="num">
                                      <p:cBhvr>
                                        <p:cTn id="14"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250"/>
                                        <p:tgtEl>
                                          <p:spTgt spid="32"/>
                                        </p:tgtEl>
                                      </p:cBhvr>
                                    </p:animEffect>
                                    <p:anim calcmode="lin" valueType="num">
                                      <p:cBhvr>
                                        <p:cTn id="20" dur="250" fill="hold"/>
                                        <p:tgtEl>
                                          <p:spTgt spid="32"/>
                                        </p:tgtEl>
                                        <p:attrNameLst>
                                          <p:attrName>ppt_x</p:attrName>
                                        </p:attrNameLst>
                                      </p:cBhvr>
                                      <p:tavLst>
                                        <p:tav tm="0">
                                          <p:val>
                                            <p:strVal val="#ppt_x"/>
                                          </p:val>
                                        </p:tav>
                                        <p:tav tm="100000">
                                          <p:val>
                                            <p:strVal val="#ppt_x"/>
                                          </p:val>
                                        </p:tav>
                                      </p:tavLst>
                                    </p:anim>
                                    <p:anim calcmode="lin" valueType="num">
                                      <p:cBhvr>
                                        <p:cTn id="21" dur="250" fill="hold"/>
                                        <p:tgtEl>
                                          <p:spTgt spid="3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anim calcmode="lin" valueType="num">
                                      <p:cBhvr>
                                        <p:cTn id="25" dur="250" fill="hold"/>
                                        <p:tgtEl>
                                          <p:spTgt spid="14"/>
                                        </p:tgtEl>
                                        <p:attrNameLst>
                                          <p:attrName>ppt_x</p:attrName>
                                        </p:attrNameLst>
                                      </p:cBhvr>
                                      <p:tavLst>
                                        <p:tav tm="0">
                                          <p:val>
                                            <p:strVal val="#ppt_x"/>
                                          </p:val>
                                        </p:tav>
                                        <p:tav tm="100000">
                                          <p:val>
                                            <p:strVal val="#ppt_x"/>
                                          </p:val>
                                        </p:tav>
                                      </p:tavLst>
                                    </p:anim>
                                    <p:anim calcmode="lin" valueType="num">
                                      <p:cBhvr>
                                        <p:cTn id="26"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250"/>
                                        <p:tgtEl>
                                          <p:spTgt spid="36"/>
                                        </p:tgtEl>
                                      </p:cBhvr>
                                    </p:animEffect>
                                    <p:anim calcmode="lin" valueType="num">
                                      <p:cBhvr>
                                        <p:cTn id="32" dur="250" fill="hold"/>
                                        <p:tgtEl>
                                          <p:spTgt spid="36"/>
                                        </p:tgtEl>
                                        <p:attrNameLst>
                                          <p:attrName>ppt_x</p:attrName>
                                        </p:attrNameLst>
                                      </p:cBhvr>
                                      <p:tavLst>
                                        <p:tav tm="0">
                                          <p:val>
                                            <p:strVal val="#ppt_x"/>
                                          </p:val>
                                        </p:tav>
                                        <p:tav tm="100000">
                                          <p:val>
                                            <p:strVal val="#ppt_x"/>
                                          </p:val>
                                        </p:tav>
                                      </p:tavLst>
                                    </p:anim>
                                    <p:anim calcmode="lin" valueType="num">
                                      <p:cBhvr>
                                        <p:cTn id="33" dur="250" fill="hold"/>
                                        <p:tgtEl>
                                          <p:spTgt spid="3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50"/>
                                        <p:tgtEl>
                                          <p:spTgt spid="17"/>
                                        </p:tgtEl>
                                      </p:cBhvr>
                                    </p:animEffect>
                                    <p:anim calcmode="lin" valueType="num">
                                      <p:cBhvr>
                                        <p:cTn id="37" dur="250" fill="hold"/>
                                        <p:tgtEl>
                                          <p:spTgt spid="17"/>
                                        </p:tgtEl>
                                        <p:attrNameLst>
                                          <p:attrName>ppt_x</p:attrName>
                                        </p:attrNameLst>
                                      </p:cBhvr>
                                      <p:tavLst>
                                        <p:tav tm="0">
                                          <p:val>
                                            <p:strVal val="#ppt_x"/>
                                          </p:val>
                                        </p:tav>
                                        <p:tav tm="100000">
                                          <p:val>
                                            <p:strVal val="#ppt_x"/>
                                          </p:val>
                                        </p:tav>
                                      </p:tavLst>
                                    </p:anim>
                                    <p:anim calcmode="lin" valueType="num">
                                      <p:cBhvr>
                                        <p:cTn id="38" dur="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50" name="Rectangle 14" descr="Constrained Graph Layout">
            <a:extLst>
              <a:ext uri="{FF2B5EF4-FFF2-40B4-BE49-F238E27FC236}">
                <a16:creationId xmlns:a16="http://schemas.microsoft.com/office/drawing/2014/main" id="{3EDA1873-4FFB-46C5-B8C8-983653728B06}"/>
              </a:ext>
            </a:extLst>
          </p:cNvPr>
          <p:cNvSpPr>
            <a:spLocks noGrp="1"/>
          </p:cNvSpPr>
          <p:nvPr>
            <p:ph type="title" idx="4294967295"/>
          </p:nvPr>
        </p:nvSpPr>
        <p:spPr bwMode="auto">
          <a:xfrm>
            <a:off x="312209" y="-129015"/>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Hierarchical Pairing</a:t>
            </a:r>
            <a:endParaRPr lang="zh-CN" altLang="zh-CN" dirty="0">
              <a:solidFill>
                <a:srgbClr val="C00000"/>
              </a:solidFill>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8B4F065E-0D59-4AB5-9EF7-B2A7EE34139F}"/>
              </a:ext>
            </a:extLst>
          </p:cNvPr>
          <p:cNvSpPr>
            <a:spLocks noGrp="1"/>
          </p:cNvSpPr>
          <p:nvPr>
            <p:ph type="sldNum" sz="quarter" idx="10"/>
          </p:nvPr>
        </p:nvSpPr>
        <p:spPr/>
        <p:txBody>
          <a:bodyPr/>
          <a:lstStyle/>
          <a:p>
            <a:fld id="{E1EC0364-EED2-479F-9FC0-3C637C2ED495}" type="slidenum">
              <a:rPr lang="zh-CN" altLang="zh-CN" smtClean="0"/>
              <a:pPr/>
              <a:t>21</a:t>
            </a:fld>
            <a:endParaRPr lang="zh-CN" altLang="zh-CN"/>
          </a:p>
        </p:txBody>
      </p:sp>
      <p:sp>
        <p:nvSpPr>
          <p:cNvPr id="12" name="Text Box 1" descr="Given a graph G(V,E)…">
            <a:extLst>
              <a:ext uri="{FF2B5EF4-FFF2-40B4-BE49-F238E27FC236}">
                <a16:creationId xmlns:a16="http://schemas.microsoft.com/office/drawing/2014/main" id="{E427F454-323A-F8FA-4793-05698340132F}"/>
              </a:ext>
            </a:extLst>
          </p:cNvPr>
          <p:cNvSpPr txBox="1">
            <a:spLocks/>
          </p:cNvSpPr>
          <p:nvPr/>
        </p:nvSpPr>
        <p:spPr bwMode="auto">
          <a:xfrm>
            <a:off x="504154" y="1129509"/>
            <a:ext cx="4103465" cy="720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marL="355600" indent="-355600" defTabSz="584200">
              <a:defRPr sz="3400">
                <a:solidFill>
                  <a:srgbClr val="000000"/>
                </a:solidFill>
                <a:latin typeface="Helvetica Neue" charset="0"/>
                <a:ea typeface="Helvetica Neue" charset="0"/>
                <a:cs typeface="Helvetica Neue" charset="0"/>
                <a:sym typeface="Helvetica Neue" charset="0"/>
              </a:defRPr>
            </a:lvl1pPr>
            <a:lvl2pPr defTabSz="584200">
              <a:defRPr sz="3400">
                <a:solidFill>
                  <a:srgbClr val="000000"/>
                </a:solidFill>
                <a:latin typeface="Helvetica Neue" charset="0"/>
                <a:ea typeface="Helvetica Neue" charset="0"/>
                <a:cs typeface="Helvetica Neue" charset="0"/>
                <a:sym typeface="Helvetica Neue" charset="0"/>
              </a:defRPr>
            </a:lvl2pPr>
            <a:lvl3pPr defTabSz="584200">
              <a:defRPr sz="3400">
                <a:solidFill>
                  <a:srgbClr val="000000"/>
                </a:solidFill>
                <a:latin typeface="Helvetica Neue" charset="0"/>
                <a:ea typeface="Helvetica Neue" charset="0"/>
                <a:cs typeface="Helvetica Neue" charset="0"/>
                <a:sym typeface="Helvetica Neue" charset="0"/>
              </a:defRPr>
            </a:lvl3pPr>
            <a:lvl4pPr defTabSz="584200">
              <a:defRPr sz="3400">
                <a:solidFill>
                  <a:srgbClr val="000000"/>
                </a:solidFill>
                <a:latin typeface="Helvetica Neue" charset="0"/>
                <a:ea typeface="Helvetica Neue" charset="0"/>
                <a:cs typeface="Helvetica Neue" charset="0"/>
                <a:sym typeface="Helvetica Neue" charset="0"/>
              </a:defRPr>
            </a:lvl4pPr>
            <a:lvl5pPr defTabSz="584200">
              <a:defRPr sz="3400">
                <a:solidFill>
                  <a:srgbClr val="000000"/>
                </a:solidFill>
                <a:latin typeface="Helvetica Neue" charset="0"/>
                <a:ea typeface="Helvetica Neue" charset="0"/>
                <a:cs typeface="Helvetica Neue" charset="0"/>
                <a:sym typeface="Helvetica Neue" charset="0"/>
              </a:defRPr>
            </a:lvl5pPr>
            <a:lvl6pPr marL="4572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fontAlgn="base" hangingPunct="0">
              <a:lnSpc>
                <a:spcPct val="80000"/>
              </a:lnSpc>
              <a:spcBef>
                <a:spcPts val="4200"/>
              </a:spcBef>
              <a:spcAft>
                <a:spcPct val="0"/>
              </a:spcAft>
              <a:buSzPct val="145000"/>
              <a:buFontTx/>
              <a:buChar char="•"/>
            </a:pPr>
            <a:endParaRPr lang="zh-CN" altLang="zh-CN" sz="3600" dirty="0">
              <a:latin typeface="Arial" panose="020B0604020202020204" pitchFamily="34" charset="0"/>
              <a:cs typeface="Arial" panose="020B0604020202020204" pitchFamily="34" charset="0"/>
              <a:sym typeface="Arial" panose="020B0604020202020204" pitchFamily="34" charset="0"/>
            </a:endParaRPr>
          </a:p>
        </p:txBody>
      </p:sp>
      <p:pic>
        <p:nvPicPr>
          <p:cNvPr id="3" name="图片 2">
            <a:extLst>
              <a:ext uri="{FF2B5EF4-FFF2-40B4-BE49-F238E27FC236}">
                <a16:creationId xmlns:a16="http://schemas.microsoft.com/office/drawing/2014/main" id="{D16CAD2F-354C-DAFF-3B10-DFE695E9834F}"/>
              </a:ext>
            </a:extLst>
          </p:cNvPr>
          <p:cNvPicPr>
            <a:picLocks noChangeAspect="1"/>
          </p:cNvPicPr>
          <p:nvPr/>
        </p:nvPicPr>
        <p:blipFill rotWithShape="1">
          <a:blip r:embed="rId3">
            <a:extLst>
              <a:ext uri="{28A0092B-C50C-407E-A947-70E740481C1C}">
                <a14:useLocalDpi xmlns:a14="http://schemas.microsoft.com/office/drawing/2010/main" val="0"/>
              </a:ext>
            </a:extLst>
          </a:blip>
          <a:srcRect b="87097"/>
          <a:stretch/>
        </p:blipFill>
        <p:spPr>
          <a:xfrm>
            <a:off x="2459260" y="1849588"/>
            <a:ext cx="6857322" cy="454700"/>
          </a:xfrm>
          <a:prstGeom prst="rect">
            <a:avLst/>
          </a:prstGeom>
        </p:spPr>
      </p:pic>
      <p:sp>
        <p:nvSpPr>
          <p:cNvPr id="15" name="文本框 14">
            <a:extLst>
              <a:ext uri="{FF2B5EF4-FFF2-40B4-BE49-F238E27FC236}">
                <a16:creationId xmlns:a16="http://schemas.microsoft.com/office/drawing/2014/main" id="{D988D0FC-642E-D174-721D-F5427A45362C}"/>
              </a:ext>
            </a:extLst>
          </p:cNvPr>
          <p:cNvSpPr txBox="1"/>
          <p:nvPr/>
        </p:nvSpPr>
        <p:spPr>
          <a:xfrm>
            <a:off x="1591748" y="5459614"/>
            <a:ext cx="4714037" cy="363176"/>
          </a:xfrm>
          <a:prstGeom prst="rect">
            <a:avLst/>
          </a:prstGeom>
          <a:noFill/>
        </p:spPr>
        <p:txBody>
          <a:bodyPr wrap="square">
            <a:spAutoFit/>
          </a:bodyPr>
          <a:lstStyle/>
          <a:p>
            <a:pPr fontAlgn="base" hangingPunct="0">
              <a:lnSpc>
                <a:spcPct val="80000"/>
              </a:lnSpc>
              <a:spcBef>
                <a:spcPts val="4200"/>
              </a:spcBef>
              <a:spcAft>
                <a:spcPct val="0"/>
              </a:spcAft>
              <a:buSzPct val="145000"/>
            </a:pPr>
            <a:r>
              <a:rPr lang="en-US" altLang="zh-CN" sz="2200">
                <a:latin typeface="Arial" panose="020B0604020202020204" pitchFamily="34" charset="0"/>
                <a:cs typeface="Arial" panose="020B0604020202020204" pitchFamily="34" charset="0"/>
                <a:sym typeface="Arial" panose="020B0604020202020204" pitchFamily="34" charset="0"/>
              </a:rPr>
              <a:t>Original Hierarchical Clustering</a:t>
            </a:r>
            <a:endParaRPr lang="zh-CN" altLang="zh-CN" sz="2200" dirty="0">
              <a:latin typeface="Arial" panose="020B0604020202020204" pitchFamily="34" charset="0"/>
              <a:cs typeface="Arial" panose="020B0604020202020204" pitchFamily="34" charset="0"/>
              <a:sym typeface="Arial" panose="020B0604020202020204" pitchFamily="34" charset="0"/>
            </a:endParaRPr>
          </a:p>
        </p:txBody>
      </p:sp>
      <p:sp>
        <p:nvSpPr>
          <p:cNvPr id="16" name="文本框 15">
            <a:extLst>
              <a:ext uri="{FF2B5EF4-FFF2-40B4-BE49-F238E27FC236}">
                <a16:creationId xmlns:a16="http://schemas.microsoft.com/office/drawing/2014/main" id="{A3EAD2FF-0316-65F0-C6FE-7C9445976ECB}"/>
              </a:ext>
            </a:extLst>
          </p:cNvPr>
          <p:cNvSpPr txBox="1"/>
          <p:nvPr/>
        </p:nvSpPr>
        <p:spPr>
          <a:xfrm>
            <a:off x="6437459" y="5462885"/>
            <a:ext cx="3320967" cy="363176"/>
          </a:xfrm>
          <a:prstGeom prst="rect">
            <a:avLst/>
          </a:prstGeom>
          <a:noFill/>
        </p:spPr>
        <p:txBody>
          <a:bodyPr wrap="square">
            <a:spAutoFit/>
          </a:bodyPr>
          <a:lstStyle/>
          <a:p>
            <a:pPr fontAlgn="base" hangingPunct="0">
              <a:lnSpc>
                <a:spcPct val="80000"/>
              </a:lnSpc>
              <a:spcBef>
                <a:spcPts val="4200"/>
              </a:spcBef>
              <a:spcAft>
                <a:spcPct val="0"/>
              </a:spcAft>
              <a:buSzPct val="145000"/>
            </a:pPr>
            <a:r>
              <a:rPr lang="en-US" altLang="zh-CN" sz="2200">
                <a:latin typeface="Arial" panose="020B0604020202020204" pitchFamily="34" charset="0"/>
                <a:cs typeface="Arial" panose="020B0604020202020204" pitchFamily="34" charset="0"/>
                <a:sym typeface="Arial" panose="020B0604020202020204" pitchFamily="34" charset="0"/>
              </a:rPr>
              <a:t>Our Customized method</a:t>
            </a:r>
            <a:endParaRPr lang="zh-CN" altLang="zh-CN" sz="2200" dirty="0">
              <a:latin typeface="Arial" panose="020B0604020202020204" pitchFamily="34" charset="0"/>
              <a:cs typeface="Arial" panose="020B0604020202020204" pitchFamily="34" charset="0"/>
              <a:sym typeface="Arial" panose="020B0604020202020204" pitchFamily="34" charset="0"/>
            </a:endParaRPr>
          </a:p>
        </p:txBody>
      </p:sp>
      <p:pic>
        <p:nvPicPr>
          <p:cNvPr id="18" name="图片 17">
            <a:extLst>
              <a:ext uri="{FF2B5EF4-FFF2-40B4-BE49-F238E27FC236}">
                <a16:creationId xmlns:a16="http://schemas.microsoft.com/office/drawing/2014/main" id="{6DBCE77B-27C6-A497-A9A4-C8BA17C25114}"/>
              </a:ext>
            </a:extLst>
          </p:cNvPr>
          <p:cNvPicPr>
            <a:picLocks noChangeAspect="1"/>
          </p:cNvPicPr>
          <p:nvPr/>
        </p:nvPicPr>
        <p:blipFill rotWithShape="1">
          <a:blip r:embed="rId3">
            <a:extLst>
              <a:ext uri="{28A0092B-C50C-407E-A947-70E740481C1C}">
                <a14:useLocalDpi xmlns:a14="http://schemas.microsoft.com/office/drawing/2010/main" val="0"/>
              </a:ext>
            </a:extLst>
          </a:blip>
          <a:srcRect t="11694" r="50025" b="5961"/>
          <a:stretch/>
        </p:blipFill>
        <p:spPr>
          <a:xfrm>
            <a:off x="2460965" y="2383923"/>
            <a:ext cx="3426956" cy="2901757"/>
          </a:xfrm>
          <a:prstGeom prst="rect">
            <a:avLst/>
          </a:prstGeom>
        </p:spPr>
      </p:pic>
      <p:pic>
        <p:nvPicPr>
          <p:cNvPr id="20" name="图片 19">
            <a:extLst>
              <a:ext uri="{FF2B5EF4-FFF2-40B4-BE49-F238E27FC236}">
                <a16:creationId xmlns:a16="http://schemas.microsoft.com/office/drawing/2014/main" id="{85584D7B-A9A2-6FE4-DD88-444FF103CB3E}"/>
              </a:ext>
            </a:extLst>
          </p:cNvPr>
          <p:cNvPicPr>
            <a:picLocks noChangeAspect="1"/>
          </p:cNvPicPr>
          <p:nvPr/>
        </p:nvPicPr>
        <p:blipFill rotWithShape="1">
          <a:blip r:embed="rId3">
            <a:extLst>
              <a:ext uri="{28A0092B-C50C-407E-A947-70E740481C1C}">
                <a14:useLocalDpi xmlns:a14="http://schemas.microsoft.com/office/drawing/2010/main" val="0"/>
              </a:ext>
            </a:extLst>
          </a:blip>
          <a:srcRect l="50025" t="11694" b="5961"/>
          <a:stretch/>
        </p:blipFill>
        <p:spPr>
          <a:xfrm>
            <a:off x="5995459" y="2383922"/>
            <a:ext cx="3426957" cy="2901757"/>
          </a:xfrm>
          <a:prstGeom prst="rect">
            <a:avLst/>
          </a:prstGeom>
        </p:spPr>
      </p:pic>
      <p:sp>
        <p:nvSpPr>
          <p:cNvPr id="21" name="文本框 20">
            <a:extLst>
              <a:ext uri="{FF2B5EF4-FFF2-40B4-BE49-F238E27FC236}">
                <a16:creationId xmlns:a16="http://schemas.microsoft.com/office/drawing/2014/main" id="{B1D89C0B-ADFA-64C8-BEF6-1B31B07FF059}"/>
              </a:ext>
            </a:extLst>
          </p:cNvPr>
          <p:cNvSpPr txBox="1"/>
          <p:nvPr/>
        </p:nvSpPr>
        <p:spPr>
          <a:xfrm>
            <a:off x="6437459" y="6229050"/>
            <a:ext cx="3320967" cy="363176"/>
          </a:xfrm>
          <a:prstGeom prst="rect">
            <a:avLst/>
          </a:prstGeom>
          <a:noFill/>
        </p:spPr>
        <p:txBody>
          <a:bodyPr wrap="square">
            <a:spAutoFit/>
          </a:bodyPr>
          <a:lstStyle/>
          <a:p>
            <a:pPr fontAlgn="base" hangingPunct="0">
              <a:lnSpc>
                <a:spcPct val="80000"/>
              </a:lnSpc>
              <a:spcBef>
                <a:spcPts val="4200"/>
              </a:spcBef>
              <a:spcAft>
                <a:spcPct val="0"/>
              </a:spcAft>
              <a:buSzPct val="145000"/>
            </a:pPr>
            <a:r>
              <a:rPr lang="en-US" altLang="zh-CN" sz="2200">
                <a:solidFill>
                  <a:srgbClr val="C00000"/>
                </a:solidFill>
                <a:latin typeface="Arial" panose="020B0604020202020204" pitchFamily="34" charset="0"/>
                <a:cs typeface="Arial" panose="020B0604020202020204" pitchFamily="34" charset="0"/>
                <a:sym typeface="Arial" panose="020B0604020202020204" pitchFamily="34" charset="0"/>
              </a:rPr>
              <a:t>Avoid deep hierarchy</a:t>
            </a:r>
            <a:endParaRPr lang="zh-CN" altLang="zh-CN" sz="2200" dirty="0">
              <a:solidFill>
                <a:srgbClr val="C00000"/>
              </a:solidFill>
              <a:latin typeface="Arial" panose="020B0604020202020204" pitchFamily="34" charset="0"/>
              <a:cs typeface="Arial" panose="020B0604020202020204" pitchFamily="34" charset="0"/>
              <a:sym typeface="Arial" panose="020B0604020202020204" pitchFamily="34" charset="0"/>
            </a:endParaRPr>
          </a:p>
        </p:txBody>
      </p:sp>
      <p:sp>
        <p:nvSpPr>
          <p:cNvPr id="22" name="文本框 21">
            <a:extLst>
              <a:ext uri="{FF2B5EF4-FFF2-40B4-BE49-F238E27FC236}">
                <a16:creationId xmlns:a16="http://schemas.microsoft.com/office/drawing/2014/main" id="{63BA38EA-7B63-81CC-0CB4-625431A1D46A}"/>
              </a:ext>
            </a:extLst>
          </p:cNvPr>
          <p:cNvSpPr txBox="1"/>
          <p:nvPr/>
        </p:nvSpPr>
        <p:spPr>
          <a:xfrm>
            <a:off x="6437459" y="5865874"/>
            <a:ext cx="3320967" cy="363176"/>
          </a:xfrm>
          <a:prstGeom prst="rect">
            <a:avLst/>
          </a:prstGeom>
          <a:noFill/>
        </p:spPr>
        <p:txBody>
          <a:bodyPr wrap="square">
            <a:spAutoFit/>
          </a:bodyPr>
          <a:lstStyle/>
          <a:p>
            <a:pPr fontAlgn="base" hangingPunct="0">
              <a:lnSpc>
                <a:spcPct val="80000"/>
              </a:lnSpc>
              <a:spcBef>
                <a:spcPts val="4200"/>
              </a:spcBef>
              <a:spcAft>
                <a:spcPct val="0"/>
              </a:spcAft>
              <a:buSzPct val="145000"/>
            </a:pPr>
            <a:r>
              <a:rPr lang="en-US" altLang="zh-CN" sz="2200">
                <a:solidFill>
                  <a:srgbClr val="C00000"/>
                </a:solidFill>
                <a:latin typeface="Arial" panose="020B0604020202020204" pitchFamily="34" charset="0"/>
                <a:cs typeface="Arial" panose="020B0604020202020204" pitchFamily="34" charset="0"/>
                <a:sym typeface="Arial" panose="020B0604020202020204" pitchFamily="34" charset="0"/>
              </a:rPr>
              <a:t>Faster</a:t>
            </a:r>
            <a:endParaRPr lang="zh-CN" altLang="zh-CN" sz="2200" dirty="0">
              <a:solidFill>
                <a:srgbClr val="C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558537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anim calcmode="lin" valueType="num">
                                      <p:cBhvr>
                                        <p:cTn id="8" dur="250" fill="hold"/>
                                        <p:tgtEl>
                                          <p:spTgt spid="12"/>
                                        </p:tgtEl>
                                        <p:attrNameLst>
                                          <p:attrName>ppt_x</p:attrName>
                                        </p:attrNameLst>
                                      </p:cBhvr>
                                      <p:tavLst>
                                        <p:tav tm="0">
                                          <p:val>
                                            <p:strVal val="#ppt_x"/>
                                          </p:val>
                                        </p:tav>
                                        <p:tav tm="100000">
                                          <p:val>
                                            <p:strVal val="#ppt_x"/>
                                          </p:val>
                                        </p:tav>
                                      </p:tavLst>
                                    </p:anim>
                                    <p:anim calcmode="lin" valueType="num">
                                      <p:cBhvr>
                                        <p:cTn id="9"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50"/>
                                        <p:tgtEl>
                                          <p:spTgt spid="18"/>
                                        </p:tgtEl>
                                      </p:cBhvr>
                                    </p:animEffect>
                                    <p:anim calcmode="lin" valueType="num">
                                      <p:cBhvr>
                                        <p:cTn id="15" dur="250" fill="hold"/>
                                        <p:tgtEl>
                                          <p:spTgt spid="18"/>
                                        </p:tgtEl>
                                        <p:attrNameLst>
                                          <p:attrName>ppt_x</p:attrName>
                                        </p:attrNameLst>
                                      </p:cBhvr>
                                      <p:tavLst>
                                        <p:tav tm="0">
                                          <p:val>
                                            <p:strVal val="#ppt_x"/>
                                          </p:val>
                                        </p:tav>
                                        <p:tav tm="100000">
                                          <p:val>
                                            <p:strVal val="#ppt_x"/>
                                          </p:val>
                                        </p:tav>
                                      </p:tavLst>
                                    </p:anim>
                                    <p:anim calcmode="lin" valueType="num">
                                      <p:cBhvr>
                                        <p:cTn id="16" dur="25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50"/>
                                        <p:tgtEl>
                                          <p:spTgt spid="15"/>
                                        </p:tgtEl>
                                      </p:cBhvr>
                                    </p:animEffect>
                                    <p:anim calcmode="lin" valueType="num">
                                      <p:cBhvr>
                                        <p:cTn id="20" dur="250" fill="hold"/>
                                        <p:tgtEl>
                                          <p:spTgt spid="15"/>
                                        </p:tgtEl>
                                        <p:attrNameLst>
                                          <p:attrName>ppt_x</p:attrName>
                                        </p:attrNameLst>
                                      </p:cBhvr>
                                      <p:tavLst>
                                        <p:tav tm="0">
                                          <p:val>
                                            <p:strVal val="#ppt_x"/>
                                          </p:val>
                                        </p:tav>
                                        <p:tav tm="100000">
                                          <p:val>
                                            <p:strVal val="#ppt_x"/>
                                          </p:val>
                                        </p:tav>
                                      </p:tavLst>
                                    </p:anim>
                                    <p:anim calcmode="lin" valueType="num">
                                      <p:cBhvr>
                                        <p:cTn id="21" dur="2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250"/>
                                        <p:tgtEl>
                                          <p:spTgt spid="20"/>
                                        </p:tgtEl>
                                      </p:cBhvr>
                                    </p:animEffect>
                                    <p:anim calcmode="lin" valueType="num">
                                      <p:cBhvr>
                                        <p:cTn id="27" dur="250" fill="hold"/>
                                        <p:tgtEl>
                                          <p:spTgt spid="20"/>
                                        </p:tgtEl>
                                        <p:attrNameLst>
                                          <p:attrName>ppt_x</p:attrName>
                                        </p:attrNameLst>
                                      </p:cBhvr>
                                      <p:tavLst>
                                        <p:tav tm="0">
                                          <p:val>
                                            <p:strVal val="#ppt_x"/>
                                          </p:val>
                                        </p:tav>
                                        <p:tav tm="100000">
                                          <p:val>
                                            <p:strVal val="#ppt_x"/>
                                          </p:val>
                                        </p:tav>
                                      </p:tavLst>
                                    </p:anim>
                                    <p:anim calcmode="lin" valueType="num">
                                      <p:cBhvr>
                                        <p:cTn id="28" dur="25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50"/>
                                        <p:tgtEl>
                                          <p:spTgt spid="16"/>
                                        </p:tgtEl>
                                      </p:cBhvr>
                                    </p:animEffect>
                                    <p:anim calcmode="lin" valueType="num">
                                      <p:cBhvr>
                                        <p:cTn id="32" dur="250" fill="hold"/>
                                        <p:tgtEl>
                                          <p:spTgt spid="16"/>
                                        </p:tgtEl>
                                        <p:attrNameLst>
                                          <p:attrName>ppt_x</p:attrName>
                                        </p:attrNameLst>
                                      </p:cBhvr>
                                      <p:tavLst>
                                        <p:tav tm="0">
                                          <p:val>
                                            <p:strVal val="#ppt_x"/>
                                          </p:val>
                                        </p:tav>
                                        <p:tav tm="100000">
                                          <p:val>
                                            <p:strVal val="#ppt_x"/>
                                          </p:val>
                                        </p:tav>
                                      </p:tavLst>
                                    </p:anim>
                                    <p:anim calcmode="lin" valueType="num">
                                      <p:cBhvr>
                                        <p:cTn id="33" dur="25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
                            </p:stCondLst>
                            <p:childTnLst>
                              <p:par>
                                <p:cTn id="35" presetID="42"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50"/>
                                        <p:tgtEl>
                                          <p:spTgt spid="22"/>
                                        </p:tgtEl>
                                      </p:cBhvr>
                                    </p:animEffect>
                                    <p:anim calcmode="lin" valueType="num">
                                      <p:cBhvr>
                                        <p:cTn id="38" dur="250" fill="hold"/>
                                        <p:tgtEl>
                                          <p:spTgt spid="22"/>
                                        </p:tgtEl>
                                        <p:attrNameLst>
                                          <p:attrName>ppt_x</p:attrName>
                                        </p:attrNameLst>
                                      </p:cBhvr>
                                      <p:tavLst>
                                        <p:tav tm="0">
                                          <p:val>
                                            <p:strVal val="#ppt_x"/>
                                          </p:val>
                                        </p:tav>
                                        <p:tav tm="100000">
                                          <p:val>
                                            <p:strVal val="#ppt_x"/>
                                          </p:val>
                                        </p:tav>
                                      </p:tavLst>
                                    </p:anim>
                                    <p:anim calcmode="lin" valueType="num">
                                      <p:cBhvr>
                                        <p:cTn id="39" dur="250" fill="hold"/>
                                        <p:tgtEl>
                                          <p:spTgt spid="22"/>
                                        </p:tgtEl>
                                        <p:attrNameLst>
                                          <p:attrName>ppt_y</p:attrName>
                                        </p:attrNameLst>
                                      </p:cBhvr>
                                      <p:tavLst>
                                        <p:tav tm="0">
                                          <p:val>
                                            <p:strVal val="#ppt_y+.1"/>
                                          </p:val>
                                        </p:tav>
                                        <p:tav tm="100000">
                                          <p:val>
                                            <p:strVal val="#ppt_y"/>
                                          </p:val>
                                        </p:tav>
                                      </p:tavLst>
                                    </p:anim>
                                  </p:childTnLst>
                                </p:cTn>
                              </p:par>
                            </p:childTnLst>
                          </p:cTn>
                        </p:par>
                        <p:par>
                          <p:cTn id="40" fill="hold">
                            <p:stCondLst>
                              <p:cond delay="500"/>
                            </p:stCondLst>
                            <p:childTnLst>
                              <p:par>
                                <p:cTn id="41" presetID="42"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250"/>
                                        <p:tgtEl>
                                          <p:spTgt spid="21"/>
                                        </p:tgtEl>
                                      </p:cBhvr>
                                    </p:animEffect>
                                    <p:anim calcmode="lin" valueType="num">
                                      <p:cBhvr>
                                        <p:cTn id="44" dur="250" fill="hold"/>
                                        <p:tgtEl>
                                          <p:spTgt spid="21"/>
                                        </p:tgtEl>
                                        <p:attrNameLst>
                                          <p:attrName>ppt_x</p:attrName>
                                        </p:attrNameLst>
                                      </p:cBhvr>
                                      <p:tavLst>
                                        <p:tav tm="0">
                                          <p:val>
                                            <p:strVal val="#ppt_x"/>
                                          </p:val>
                                        </p:tav>
                                        <p:tav tm="100000">
                                          <p:val>
                                            <p:strVal val="#ppt_x"/>
                                          </p:val>
                                        </p:tav>
                                      </p:tavLst>
                                    </p:anim>
                                    <p:anim calcmode="lin" valueType="num">
                                      <p:cBhvr>
                                        <p:cTn id="45" dur="2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50" name="Rectangle 14" descr="Constrained Graph Layout">
            <a:extLst>
              <a:ext uri="{FF2B5EF4-FFF2-40B4-BE49-F238E27FC236}">
                <a16:creationId xmlns:a16="http://schemas.microsoft.com/office/drawing/2014/main" id="{3EDA1873-4FFB-46C5-B8C8-983653728B06}"/>
              </a:ext>
            </a:extLst>
          </p:cNvPr>
          <p:cNvSpPr>
            <a:spLocks noGrp="1"/>
          </p:cNvSpPr>
          <p:nvPr>
            <p:ph type="title" idx="4294967295"/>
          </p:nvPr>
        </p:nvSpPr>
        <p:spPr bwMode="auto">
          <a:xfrm>
            <a:off x="312209" y="-129015"/>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Multi-level Treemaps</a:t>
            </a:r>
            <a:endParaRPr lang="zh-CN" altLang="zh-CN" dirty="0">
              <a:solidFill>
                <a:srgbClr val="C00000"/>
              </a:solidFill>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8B4F065E-0D59-4AB5-9EF7-B2A7EE34139F}"/>
              </a:ext>
            </a:extLst>
          </p:cNvPr>
          <p:cNvSpPr>
            <a:spLocks noGrp="1"/>
          </p:cNvSpPr>
          <p:nvPr>
            <p:ph type="sldNum" sz="quarter" idx="10"/>
          </p:nvPr>
        </p:nvSpPr>
        <p:spPr/>
        <p:txBody>
          <a:bodyPr/>
          <a:lstStyle/>
          <a:p>
            <a:fld id="{E1EC0364-EED2-479F-9FC0-3C637C2ED495}" type="slidenum">
              <a:rPr lang="zh-CN" altLang="zh-CN" smtClean="0"/>
              <a:pPr/>
              <a:t>22</a:t>
            </a:fld>
            <a:endParaRPr lang="zh-CN" altLang="zh-CN"/>
          </a:p>
        </p:txBody>
      </p:sp>
      <p:sp>
        <p:nvSpPr>
          <p:cNvPr id="12" name="Text Box 1" descr="Given a graph G(V,E)…">
            <a:extLst>
              <a:ext uri="{FF2B5EF4-FFF2-40B4-BE49-F238E27FC236}">
                <a16:creationId xmlns:a16="http://schemas.microsoft.com/office/drawing/2014/main" id="{E427F454-323A-F8FA-4793-05698340132F}"/>
              </a:ext>
            </a:extLst>
          </p:cNvPr>
          <p:cNvSpPr txBox="1">
            <a:spLocks/>
          </p:cNvSpPr>
          <p:nvPr/>
        </p:nvSpPr>
        <p:spPr bwMode="auto">
          <a:xfrm>
            <a:off x="504154" y="1129509"/>
            <a:ext cx="4103465" cy="720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marL="355600" indent="-355600" defTabSz="584200">
              <a:defRPr sz="3400">
                <a:solidFill>
                  <a:srgbClr val="000000"/>
                </a:solidFill>
                <a:latin typeface="Helvetica Neue" charset="0"/>
                <a:ea typeface="Helvetica Neue" charset="0"/>
                <a:cs typeface="Helvetica Neue" charset="0"/>
                <a:sym typeface="Helvetica Neue" charset="0"/>
              </a:defRPr>
            </a:lvl1pPr>
            <a:lvl2pPr defTabSz="584200">
              <a:defRPr sz="3400">
                <a:solidFill>
                  <a:srgbClr val="000000"/>
                </a:solidFill>
                <a:latin typeface="Helvetica Neue" charset="0"/>
                <a:ea typeface="Helvetica Neue" charset="0"/>
                <a:cs typeface="Helvetica Neue" charset="0"/>
                <a:sym typeface="Helvetica Neue" charset="0"/>
              </a:defRPr>
            </a:lvl2pPr>
            <a:lvl3pPr defTabSz="584200">
              <a:defRPr sz="3400">
                <a:solidFill>
                  <a:srgbClr val="000000"/>
                </a:solidFill>
                <a:latin typeface="Helvetica Neue" charset="0"/>
                <a:ea typeface="Helvetica Neue" charset="0"/>
                <a:cs typeface="Helvetica Neue" charset="0"/>
                <a:sym typeface="Helvetica Neue" charset="0"/>
              </a:defRPr>
            </a:lvl3pPr>
            <a:lvl4pPr defTabSz="584200">
              <a:defRPr sz="3400">
                <a:solidFill>
                  <a:srgbClr val="000000"/>
                </a:solidFill>
                <a:latin typeface="Helvetica Neue" charset="0"/>
                <a:ea typeface="Helvetica Neue" charset="0"/>
                <a:cs typeface="Helvetica Neue" charset="0"/>
                <a:sym typeface="Helvetica Neue" charset="0"/>
              </a:defRPr>
            </a:lvl4pPr>
            <a:lvl5pPr defTabSz="584200">
              <a:defRPr sz="3400">
                <a:solidFill>
                  <a:srgbClr val="000000"/>
                </a:solidFill>
                <a:latin typeface="Helvetica Neue" charset="0"/>
                <a:ea typeface="Helvetica Neue" charset="0"/>
                <a:cs typeface="Helvetica Neue" charset="0"/>
                <a:sym typeface="Helvetica Neue" charset="0"/>
              </a:defRPr>
            </a:lvl5pPr>
            <a:lvl6pPr marL="4572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fontAlgn="base" hangingPunct="0">
              <a:lnSpc>
                <a:spcPct val="80000"/>
              </a:lnSpc>
              <a:spcBef>
                <a:spcPts val="4200"/>
              </a:spcBef>
              <a:spcAft>
                <a:spcPct val="0"/>
              </a:spcAft>
              <a:buSzPct val="145000"/>
              <a:buFontTx/>
              <a:buChar char="•"/>
            </a:pPr>
            <a:endParaRPr lang="zh-CN" altLang="zh-CN" sz="3600" dirty="0">
              <a:latin typeface="Arial" panose="020B0604020202020204" pitchFamily="34" charset="0"/>
              <a:cs typeface="Arial" panose="020B0604020202020204" pitchFamily="34" charset="0"/>
              <a:sym typeface="Arial" panose="020B0604020202020204" pitchFamily="34" charset="0"/>
            </a:endParaRPr>
          </a:p>
        </p:txBody>
      </p:sp>
      <p:pic>
        <p:nvPicPr>
          <p:cNvPr id="3" name="图片 2">
            <a:extLst>
              <a:ext uri="{FF2B5EF4-FFF2-40B4-BE49-F238E27FC236}">
                <a16:creationId xmlns:a16="http://schemas.microsoft.com/office/drawing/2014/main" id="{E6A88D9B-CD21-8654-D1B0-61C0D44CD2E5}"/>
              </a:ext>
            </a:extLst>
          </p:cNvPr>
          <p:cNvPicPr>
            <a:picLocks noChangeAspect="1"/>
          </p:cNvPicPr>
          <p:nvPr/>
        </p:nvPicPr>
        <p:blipFill>
          <a:blip r:embed="rId3"/>
          <a:stretch>
            <a:fillRect/>
          </a:stretch>
        </p:blipFill>
        <p:spPr>
          <a:xfrm>
            <a:off x="2209800" y="2353941"/>
            <a:ext cx="6780874" cy="2806550"/>
          </a:xfrm>
          <a:prstGeom prst="rect">
            <a:avLst/>
          </a:prstGeom>
        </p:spPr>
      </p:pic>
      <p:sp>
        <p:nvSpPr>
          <p:cNvPr id="8" name="文本框 7">
            <a:extLst>
              <a:ext uri="{FF2B5EF4-FFF2-40B4-BE49-F238E27FC236}">
                <a16:creationId xmlns:a16="http://schemas.microsoft.com/office/drawing/2014/main" id="{EE607E87-3955-1308-C0F6-ADFD63A1BCC6}"/>
              </a:ext>
            </a:extLst>
          </p:cNvPr>
          <p:cNvSpPr txBox="1"/>
          <p:nvPr/>
        </p:nvSpPr>
        <p:spPr>
          <a:xfrm>
            <a:off x="312209" y="1421180"/>
            <a:ext cx="9964078" cy="830997"/>
          </a:xfrm>
          <a:prstGeom prst="rect">
            <a:avLst/>
          </a:prstGeom>
          <a:noFill/>
        </p:spPr>
        <p:txBody>
          <a:bodyPr wrap="square" rtlCol="0">
            <a:spAutoFit/>
          </a:bodyPr>
          <a:lstStyle/>
          <a:p>
            <a:pPr marL="457200" indent="-457200">
              <a:buFont typeface="Arial" panose="020B0604020202020204" pitchFamily="34" charset="0"/>
              <a:buChar char="•"/>
            </a:pPr>
            <a:r>
              <a:rPr lang="en-US" altLang="zh-CN" sz="2400">
                <a:latin typeface="Arial" panose="020B0604020202020204" pitchFamily="34" charset="0"/>
                <a:cs typeface="Arial" panose="020B0604020202020204" pitchFamily="34" charset="0"/>
              </a:rPr>
              <a:t>For multi-level treemaps, hierarchial pairing is applied </a:t>
            </a:r>
            <a:r>
              <a:rPr lang="en-US" altLang="zh-CN" sz="2400">
                <a:solidFill>
                  <a:srgbClr val="C00000"/>
                </a:solidFill>
                <a:latin typeface="Arial" panose="020B0604020202020204" pitchFamily="34" charset="0"/>
                <a:cs typeface="Arial" panose="020B0604020202020204" pitchFamily="34" charset="0"/>
              </a:rPr>
              <a:t>from the root to the leaf level</a:t>
            </a:r>
            <a:r>
              <a:rPr lang="en-US" altLang="zh-CN" sz="2400">
                <a:latin typeface="Arial" panose="020B0604020202020204" pitchFamily="34" charset="0"/>
                <a:cs typeface="Arial" panose="020B0604020202020204" pitchFamily="34" charset="0"/>
              </a:rPr>
              <a:t> separately</a:t>
            </a:r>
            <a:endParaRPr lang="zh-CN" altLang="en-US" sz="240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8DAE9E30-3D85-FB35-EA80-1965A84675A0}"/>
              </a:ext>
            </a:extLst>
          </p:cNvPr>
          <p:cNvSpPr txBox="1"/>
          <p:nvPr/>
        </p:nvSpPr>
        <p:spPr>
          <a:xfrm>
            <a:off x="2493988" y="5528436"/>
            <a:ext cx="2647637" cy="400110"/>
          </a:xfrm>
          <a:prstGeom prst="rect">
            <a:avLst/>
          </a:prstGeom>
          <a:noFill/>
        </p:spPr>
        <p:txBody>
          <a:bodyPr wrap="square">
            <a:spAutoFit/>
          </a:bodyPr>
          <a:lstStyle/>
          <a:p>
            <a:r>
              <a:rPr lang="en-US" altLang="zh-CN" sz="2000" b="0" i="0">
                <a:effectLst/>
                <a:latin typeface="Arial" panose="020B0604020202020204" pitchFamily="34" charset="0"/>
              </a:rPr>
              <a:t>An input hierarchy</a:t>
            </a:r>
            <a:endParaRPr lang="zh-CN" altLang="en-US" sz="2000"/>
          </a:p>
        </p:txBody>
      </p:sp>
      <p:sp>
        <p:nvSpPr>
          <p:cNvPr id="11" name="文本框 10">
            <a:extLst>
              <a:ext uri="{FF2B5EF4-FFF2-40B4-BE49-F238E27FC236}">
                <a16:creationId xmlns:a16="http://schemas.microsoft.com/office/drawing/2014/main" id="{9BECE3C8-49E1-7F82-BAD6-1B19560DDE5B}"/>
              </a:ext>
            </a:extLst>
          </p:cNvPr>
          <p:cNvSpPr txBox="1"/>
          <p:nvPr/>
        </p:nvSpPr>
        <p:spPr>
          <a:xfrm>
            <a:off x="5995459" y="5528436"/>
            <a:ext cx="2829093" cy="400110"/>
          </a:xfrm>
          <a:prstGeom prst="rect">
            <a:avLst/>
          </a:prstGeom>
          <a:noFill/>
        </p:spPr>
        <p:txBody>
          <a:bodyPr wrap="square">
            <a:spAutoFit/>
          </a:bodyPr>
          <a:lstStyle/>
          <a:p>
            <a:r>
              <a:rPr lang="en-US" altLang="zh-CN" sz="2000" b="0" i="0">
                <a:effectLst/>
                <a:latin typeface="Arial" panose="020B0604020202020204" pitchFamily="34" charset="0"/>
              </a:rPr>
              <a:t>The binary pairing tree</a:t>
            </a:r>
            <a:endParaRPr lang="zh-CN" altLang="en-US" sz="2000"/>
          </a:p>
        </p:txBody>
      </p:sp>
    </p:spTree>
    <p:extLst>
      <p:ext uri="{BB962C8B-B14F-4D97-AF65-F5344CB8AC3E}">
        <p14:creationId xmlns:p14="http://schemas.microsoft.com/office/powerpoint/2010/main" val="8442317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12"/>
                                        </p:tgtEl>
                                        <p:attrNameLst>
                                          <p:attrName>style.visibility</p:attrName>
                                        </p:attrNameLst>
                                      </p:cBhvr>
                                      <p:to>
                                        <p:strVal val="visible"/>
                                      </p:to>
                                    </p:set>
                                    <p:animEffect transition="in" filter="fade">
                                      <p:cBhvr>
                                        <p:cTn id="14" dur="250"/>
                                        <p:tgtEl>
                                          <p:spTgt spid="12"/>
                                        </p:tgtEl>
                                      </p:cBhvr>
                                    </p:animEffect>
                                    <p:anim calcmode="lin" valueType="num">
                                      <p:cBhvr>
                                        <p:cTn id="15" dur="250" fill="hold"/>
                                        <p:tgtEl>
                                          <p:spTgt spid="12"/>
                                        </p:tgtEl>
                                        <p:attrNameLst>
                                          <p:attrName>ppt_x</p:attrName>
                                        </p:attrNameLst>
                                      </p:cBhvr>
                                      <p:tavLst>
                                        <p:tav tm="0">
                                          <p:val>
                                            <p:strVal val="#ppt_x"/>
                                          </p:val>
                                        </p:tav>
                                        <p:tav tm="100000">
                                          <p:val>
                                            <p:strVal val="#ppt_x"/>
                                          </p:val>
                                        </p:tav>
                                      </p:tavLst>
                                    </p:anim>
                                    <p:anim calcmode="lin" valueType="num">
                                      <p:cBhvr>
                                        <p:cTn id="16" dur="250" fill="hold"/>
                                        <p:tgtEl>
                                          <p:spTgt spid="12"/>
                                        </p:tgtEl>
                                        <p:attrNameLst>
                                          <p:attrName>ppt_y</p:attrName>
                                        </p:attrNameLst>
                                      </p:cBhvr>
                                      <p:tavLst>
                                        <p:tav tm="0">
                                          <p:val>
                                            <p:strVal val="#ppt_y+.1"/>
                                          </p:val>
                                        </p:tav>
                                        <p:tav tm="100000">
                                          <p:val>
                                            <p:strVal val="#ppt_y"/>
                                          </p:val>
                                        </p:tav>
                                      </p:tavLst>
                                    </p:anim>
                                  </p:childTnLst>
                                </p:cTn>
                              </p:par>
                            </p:childTnLst>
                          </p:cTn>
                        </p:par>
                        <p:par>
                          <p:cTn id="17" fill="hold">
                            <p:stCondLst>
                              <p:cond delay="25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50"/>
                                        <p:tgtEl>
                                          <p:spTgt spid="3"/>
                                        </p:tgtEl>
                                      </p:cBhvr>
                                    </p:animEffect>
                                    <p:anim calcmode="lin" valueType="num">
                                      <p:cBhvr>
                                        <p:cTn id="21" dur="250" fill="hold"/>
                                        <p:tgtEl>
                                          <p:spTgt spid="3"/>
                                        </p:tgtEl>
                                        <p:attrNameLst>
                                          <p:attrName>ppt_x</p:attrName>
                                        </p:attrNameLst>
                                      </p:cBhvr>
                                      <p:tavLst>
                                        <p:tav tm="0">
                                          <p:val>
                                            <p:strVal val="#ppt_x"/>
                                          </p:val>
                                        </p:tav>
                                        <p:tav tm="100000">
                                          <p:val>
                                            <p:strVal val="#ppt_x"/>
                                          </p:val>
                                        </p:tav>
                                      </p:tavLst>
                                    </p:anim>
                                    <p:anim calcmode="lin" valueType="num">
                                      <p:cBhvr>
                                        <p:cTn id="22" dur="25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42"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50"/>
                                        <p:tgtEl>
                                          <p:spTgt spid="10"/>
                                        </p:tgtEl>
                                      </p:cBhvr>
                                    </p:animEffect>
                                    <p:anim calcmode="lin" valueType="num">
                                      <p:cBhvr>
                                        <p:cTn id="27" dur="250" fill="hold"/>
                                        <p:tgtEl>
                                          <p:spTgt spid="10"/>
                                        </p:tgtEl>
                                        <p:attrNameLst>
                                          <p:attrName>ppt_x</p:attrName>
                                        </p:attrNameLst>
                                      </p:cBhvr>
                                      <p:tavLst>
                                        <p:tav tm="0">
                                          <p:val>
                                            <p:strVal val="#ppt_x"/>
                                          </p:val>
                                        </p:tav>
                                        <p:tav tm="100000">
                                          <p:val>
                                            <p:strVal val="#ppt_x"/>
                                          </p:val>
                                        </p:tav>
                                      </p:tavLst>
                                    </p:anim>
                                    <p:anim calcmode="lin" valueType="num">
                                      <p:cBhvr>
                                        <p:cTn id="28" dur="250" fill="hold"/>
                                        <p:tgtEl>
                                          <p:spTgt spid="10"/>
                                        </p:tgtEl>
                                        <p:attrNameLst>
                                          <p:attrName>ppt_y</p:attrName>
                                        </p:attrNameLst>
                                      </p:cBhvr>
                                      <p:tavLst>
                                        <p:tav tm="0">
                                          <p:val>
                                            <p:strVal val="#ppt_y+.1"/>
                                          </p:val>
                                        </p:tav>
                                        <p:tav tm="100000">
                                          <p:val>
                                            <p:strVal val="#ppt_y"/>
                                          </p:val>
                                        </p:tav>
                                      </p:tavLst>
                                    </p:anim>
                                  </p:childTnLst>
                                </p:cTn>
                              </p:par>
                            </p:childTnLst>
                          </p:cTn>
                        </p:par>
                        <p:par>
                          <p:cTn id="29" fill="hold">
                            <p:stCondLst>
                              <p:cond delay="750"/>
                            </p:stCondLst>
                            <p:childTnLst>
                              <p:par>
                                <p:cTn id="30" presetID="42"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anim calcmode="lin" valueType="num">
                                      <p:cBhvr>
                                        <p:cTn id="33" dur="250" fill="hold"/>
                                        <p:tgtEl>
                                          <p:spTgt spid="11"/>
                                        </p:tgtEl>
                                        <p:attrNameLst>
                                          <p:attrName>ppt_x</p:attrName>
                                        </p:attrNameLst>
                                      </p:cBhvr>
                                      <p:tavLst>
                                        <p:tav tm="0">
                                          <p:val>
                                            <p:strVal val="#ppt_x"/>
                                          </p:val>
                                        </p:tav>
                                        <p:tav tm="100000">
                                          <p:val>
                                            <p:strVal val="#ppt_x"/>
                                          </p:val>
                                        </p:tav>
                                      </p:tavLst>
                                    </p:anim>
                                    <p:anim calcmode="lin" valueType="num">
                                      <p:cBhvr>
                                        <p:cTn id="34" dur="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descr="Introduction…">
            <a:extLst>
              <a:ext uri="{FF2B5EF4-FFF2-40B4-BE49-F238E27FC236}">
                <a16:creationId xmlns:a16="http://schemas.microsoft.com/office/drawing/2014/main" id="{70DF75EA-1939-4C46-87D4-2A514A85F5B9}"/>
              </a:ext>
            </a:extLst>
          </p:cNvPr>
          <p:cNvSpPr>
            <a:spLocks noGrp="1"/>
          </p:cNvSpPr>
          <p:nvPr>
            <p:ph type="body" idx="4294967295"/>
          </p:nvPr>
        </p:nvSpPr>
        <p:spPr bwMode="auto">
          <a:xfrm>
            <a:off x="1415480" y="1448780"/>
            <a:ext cx="7995253" cy="4445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54426" tIns="54426" rIns="54426" bIns="54426" rtlCol="0">
            <a:normAutofit/>
          </a:bodyPr>
          <a:lstStyle/>
          <a:p>
            <a:pPr>
              <a:buClr>
                <a:srgbClr val="BE0204"/>
              </a:buClr>
              <a:buFontTx/>
              <a:buChar char="•"/>
            </a:pPr>
            <a:r>
              <a:rPr lang="zh-CN" altLang="zh-CN" dirty="0">
                <a:solidFill>
                  <a:srgbClr val="260808"/>
                </a:solidFill>
                <a:latin typeface="Arial" panose="020B0604020202020204" pitchFamily="34" charset="0"/>
                <a:cs typeface="Arial" panose="020B0604020202020204" pitchFamily="34" charset="0"/>
              </a:rPr>
              <a:t>Introduction</a:t>
            </a:r>
          </a:p>
          <a:p>
            <a:pPr>
              <a:buClr>
                <a:srgbClr val="BE0204"/>
              </a:buClr>
              <a:buFontTx/>
              <a:buChar char="•"/>
            </a:pPr>
            <a:r>
              <a:rPr lang="zh-CN" altLang="zh-CN" b="1" dirty="0">
                <a:latin typeface="Arial" panose="020B0604020202020204" pitchFamily="34" charset="0"/>
                <a:cs typeface="Arial" panose="020B0604020202020204" pitchFamily="34" charset="0"/>
              </a:rPr>
              <a:t>Approach</a:t>
            </a:r>
          </a:p>
          <a:p>
            <a:pPr marL="571477"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Hierarchical Size-based Pairing</a:t>
            </a:r>
          </a:p>
          <a:p>
            <a:pPr marL="571477" lvl="1" indent="-293676">
              <a:spcBef>
                <a:spcPct val="0"/>
              </a:spcBef>
              <a:buClr>
                <a:srgbClr val="FA8716"/>
              </a:buClr>
              <a:buFont typeface="Times" panose="02020603050405020304" pitchFamily="18" charset="0"/>
              <a:buChar char="•"/>
            </a:pPr>
            <a:r>
              <a:rPr lang="en-US" altLang="zh-CN" sz="1500" b="1">
                <a:latin typeface="Arial" panose="020B0604020202020204" pitchFamily="34" charset="0"/>
                <a:cs typeface="Arial" panose="020B0604020202020204" pitchFamily="34" charset="0"/>
              </a:rPr>
              <a:t>Interactive Treemap Generation</a:t>
            </a:r>
          </a:p>
          <a:p>
            <a:pPr marL="571477"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Customizing Global Layout Tree</a:t>
            </a:r>
            <a:endParaRPr lang="zh-CN" altLang="zh-CN" sz="1500" b="1">
              <a:latin typeface="Arial" panose="020B0604020202020204" pitchFamily="34" charset="0"/>
              <a:cs typeface="Arial" panose="020B0604020202020204" pitchFamily="34" charset="0"/>
            </a:endParaRPr>
          </a:p>
          <a:p>
            <a:pPr>
              <a:buClr>
                <a:srgbClr val="BE0204"/>
              </a:buClr>
              <a:buFontTx/>
              <a:buChar char="•"/>
            </a:pPr>
            <a:r>
              <a:rPr lang="zh-CN" altLang="zh-CN">
                <a:latin typeface="Arial" panose="020B0604020202020204" pitchFamily="34" charset="0"/>
                <a:cs typeface="Arial" panose="020B0604020202020204" pitchFamily="34" charset="0"/>
              </a:rPr>
              <a:t>Results </a:t>
            </a:r>
            <a:r>
              <a:rPr lang="zh-CN" altLang="zh-CN" dirty="0">
                <a:latin typeface="Arial" panose="020B0604020202020204" pitchFamily="34" charset="0"/>
                <a:cs typeface="Arial" panose="020B0604020202020204" pitchFamily="34" charset="0"/>
              </a:rPr>
              <a:t>and Evaluation</a:t>
            </a:r>
            <a:endParaRPr lang="en-US" altLang="zh-CN" dirty="0">
              <a:latin typeface="Arial" panose="020B0604020202020204" pitchFamily="34" charset="0"/>
              <a:cs typeface="Arial" panose="020B0604020202020204" pitchFamily="34" charset="0"/>
            </a:endParaRPr>
          </a:p>
          <a:p>
            <a:pPr marL="572800"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Dataset Classifications</a:t>
            </a:r>
          </a:p>
          <a:p>
            <a:pPr marL="572800"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Quantatitive Comparison</a:t>
            </a:r>
          </a:p>
          <a:p>
            <a:pPr>
              <a:buClr>
                <a:srgbClr val="BE0204"/>
              </a:buClr>
              <a:buFontTx/>
              <a:buChar char="•"/>
            </a:pPr>
            <a:r>
              <a:rPr lang="zh-CN" altLang="zh-CN">
                <a:latin typeface="Arial" panose="020B0604020202020204" pitchFamily="34" charset="0"/>
                <a:cs typeface="Arial" panose="020B0604020202020204" pitchFamily="34" charset="0"/>
              </a:rPr>
              <a:t>Conclusion</a:t>
            </a:r>
            <a:endParaRPr lang="zh-CN" altLang="zh-CN" dirty="0">
              <a:latin typeface="Arial" panose="020B0604020202020204" pitchFamily="34" charset="0"/>
              <a:cs typeface="Arial" panose="020B0604020202020204" pitchFamily="34" charset="0"/>
            </a:endParaRPr>
          </a:p>
        </p:txBody>
      </p:sp>
      <p:sp>
        <p:nvSpPr>
          <p:cNvPr id="9218" name="Rectangle 2" descr="Agenda">
            <a:extLst>
              <a:ext uri="{FF2B5EF4-FFF2-40B4-BE49-F238E27FC236}">
                <a16:creationId xmlns:a16="http://schemas.microsoft.com/office/drawing/2014/main" id="{BAF6E00C-79E1-4B88-9F35-DD51130D3D71}"/>
              </a:ext>
            </a:extLst>
          </p:cNvPr>
          <p:cNvSpPr>
            <a:spLocks noGrp="1"/>
          </p:cNvSpPr>
          <p:nvPr>
            <p:ph type="title" idx="4294967295"/>
          </p:nvPr>
        </p:nvSpPr>
        <p:spPr bwMode="auto">
          <a:xfrm>
            <a:off x="575387" y="128634"/>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dirty="0">
                <a:solidFill>
                  <a:srgbClr val="C00000"/>
                </a:solidFill>
                <a:latin typeface="Arial" panose="020B0604020202020204" pitchFamily="34" charset="0"/>
                <a:cs typeface="Arial" panose="020B0604020202020204" pitchFamily="34" charset="0"/>
              </a:rPr>
              <a:t>Outline</a:t>
            </a:r>
            <a:endParaRPr lang="zh-CN" altLang="zh-CN" dirty="0">
              <a:solidFill>
                <a:srgbClr val="C00000"/>
              </a:solidFill>
              <a:latin typeface="Arial" panose="020B0604020202020204" pitchFamily="34" charset="0"/>
              <a:cs typeface="Arial" panose="020B0604020202020204" pitchFamily="34" charset="0"/>
            </a:endParaRPr>
          </a:p>
        </p:txBody>
      </p:sp>
      <p:sp>
        <p:nvSpPr>
          <p:cNvPr id="5" name="灯片编号占位符 4">
            <a:extLst>
              <a:ext uri="{FF2B5EF4-FFF2-40B4-BE49-F238E27FC236}">
                <a16:creationId xmlns:a16="http://schemas.microsoft.com/office/drawing/2014/main" id="{F70FF970-FBD5-437D-B046-6E307DC0D7F7}"/>
              </a:ext>
            </a:extLst>
          </p:cNvPr>
          <p:cNvSpPr>
            <a:spLocks noGrp="1"/>
          </p:cNvSpPr>
          <p:nvPr>
            <p:ph type="sldNum" sz="quarter" idx="10"/>
          </p:nvPr>
        </p:nvSpPr>
        <p:spPr/>
        <p:txBody>
          <a:bodyPr/>
          <a:lstStyle/>
          <a:p>
            <a:fld id="{E1EC0364-EED2-479F-9FC0-3C637C2ED495}" type="slidenum">
              <a:rPr lang="zh-CN" altLang="zh-CN" smtClean="0"/>
              <a:pPr/>
              <a:t>23</a:t>
            </a:fld>
            <a:endParaRPr lang="zh-CN" altLang="zh-CN"/>
          </a:p>
        </p:txBody>
      </p:sp>
    </p:spTree>
    <p:extLst>
      <p:ext uri="{BB962C8B-B14F-4D97-AF65-F5344CB8AC3E}">
        <p14:creationId xmlns:p14="http://schemas.microsoft.com/office/powerpoint/2010/main" val="370641281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50" name="Rectangle 14" descr="Constrained Graph Layout">
            <a:extLst>
              <a:ext uri="{FF2B5EF4-FFF2-40B4-BE49-F238E27FC236}">
                <a16:creationId xmlns:a16="http://schemas.microsoft.com/office/drawing/2014/main" id="{3EDA1873-4FFB-46C5-B8C8-983653728B06}"/>
              </a:ext>
            </a:extLst>
          </p:cNvPr>
          <p:cNvSpPr>
            <a:spLocks noGrp="1"/>
          </p:cNvSpPr>
          <p:nvPr>
            <p:ph type="title" idx="4294967295"/>
          </p:nvPr>
        </p:nvSpPr>
        <p:spPr bwMode="auto">
          <a:xfrm>
            <a:off x="312209" y="-129015"/>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Interactive Treemap Generation</a:t>
            </a:r>
            <a:endParaRPr lang="zh-CN" altLang="zh-CN" dirty="0">
              <a:solidFill>
                <a:srgbClr val="C00000"/>
              </a:solidFill>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8B4F065E-0D59-4AB5-9EF7-B2A7EE34139F}"/>
              </a:ext>
            </a:extLst>
          </p:cNvPr>
          <p:cNvSpPr>
            <a:spLocks noGrp="1"/>
          </p:cNvSpPr>
          <p:nvPr>
            <p:ph type="sldNum" sz="quarter" idx="10"/>
          </p:nvPr>
        </p:nvSpPr>
        <p:spPr/>
        <p:txBody>
          <a:bodyPr/>
          <a:lstStyle/>
          <a:p>
            <a:fld id="{E1EC0364-EED2-479F-9FC0-3C637C2ED495}" type="slidenum">
              <a:rPr lang="zh-CN" altLang="zh-CN" smtClean="0"/>
              <a:pPr/>
              <a:t>24</a:t>
            </a:fld>
            <a:endParaRPr lang="zh-CN" altLang="zh-CN"/>
          </a:p>
        </p:txBody>
      </p:sp>
      <p:sp>
        <p:nvSpPr>
          <p:cNvPr id="12" name="Text Box 1" descr="Given a graph G(V,E)…">
            <a:extLst>
              <a:ext uri="{FF2B5EF4-FFF2-40B4-BE49-F238E27FC236}">
                <a16:creationId xmlns:a16="http://schemas.microsoft.com/office/drawing/2014/main" id="{E427F454-323A-F8FA-4793-05698340132F}"/>
              </a:ext>
            </a:extLst>
          </p:cNvPr>
          <p:cNvSpPr txBox="1">
            <a:spLocks/>
          </p:cNvSpPr>
          <p:nvPr/>
        </p:nvSpPr>
        <p:spPr bwMode="auto">
          <a:xfrm>
            <a:off x="504154" y="1129509"/>
            <a:ext cx="4103465" cy="720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marL="355600" indent="-355600" defTabSz="584200">
              <a:defRPr sz="3400">
                <a:solidFill>
                  <a:srgbClr val="000000"/>
                </a:solidFill>
                <a:latin typeface="Helvetica Neue" charset="0"/>
                <a:ea typeface="Helvetica Neue" charset="0"/>
                <a:cs typeface="Helvetica Neue" charset="0"/>
                <a:sym typeface="Helvetica Neue" charset="0"/>
              </a:defRPr>
            </a:lvl1pPr>
            <a:lvl2pPr defTabSz="584200">
              <a:defRPr sz="3400">
                <a:solidFill>
                  <a:srgbClr val="000000"/>
                </a:solidFill>
                <a:latin typeface="Helvetica Neue" charset="0"/>
                <a:ea typeface="Helvetica Neue" charset="0"/>
                <a:cs typeface="Helvetica Neue" charset="0"/>
                <a:sym typeface="Helvetica Neue" charset="0"/>
              </a:defRPr>
            </a:lvl2pPr>
            <a:lvl3pPr defTabSz="584200">
              <a:defRPr sz="3400">
                <a:solidFill>
                  <a:srgbClr val="000000"/>
                </a:solidFill>
                <a:latin typeface="Helvetica Neue" charset="0"/>
                <a:ea typeface="Helvetica Neue" charset="0"/>
                <a:cs typeface="Helvetica Neue" charset="0"/>
                <a:sym typeface="Helvetica Neue" charset="0"/>
              </a:defRPr>
            </a:lvl3pPr>
            <a:lvl4pPr defTabSz="584200">
              <a:defRPr sz="3400">
                <a:solidFill>
                  <a:srgbClr val="000000"/>
                </a:solidFill>
                <a:latin typeface="Helvetica Neue" charset="0"/>
                <a:ea typeface="Helvetica Neue" charset="0"/>
                <a:cs typeface="Helvetica Neue" charset="0"/>
                <a:sym typeface="Helvetica Neue" charset="0"/>
              </a:defRPr>
            </a:lvl4pPr>
            <a:lvl5pPr defTabSz="584200">
              <a:defRPr sz="3400">
                <a:solidFill>
                  <a:srgbClr val="000000"/>
                </a:solidFill>
                <a:latin typeface="Helvetica Neue" charset="0"/>
                <a:ea typeface="Helvetica Neue" charset="0"/>
                <a:cs typeface="Helvetica Neue" charset="0"/>
                <a:sym typeface="Helvetica Neue" charset="0"/>
              </a:defRPr>
            </a:lvl5pPr>
            <a:lvl6pPr marL="4572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fontAlgn="base" hangingPunct="0">
              <a:lnSpc>
                <a:spcPct val="80000"/>
              </a:lnSpc>
              <a:spcBef>
                <a:spcPts val="4200"/>
              </a:spcBef>
              <a:spcAft>
                <a:spcPct val="0"/>
              </a:spcAft>
              <a:buSzPct val="145000"/>
              <a:buFontTx/>
              <a:buChar char="•"/>
            </a:pPr>
            <a:endParaRPr lang="zh-CN" altLang="zh-CN" sz="3600" dirty="0">
              <a:latin typeface="Arial" panose="020B0604020202020204" pitchFamily="34" charset="0"/>
              <a:cs typeface="Arial" panose="020B0604020202020204" pitchFamily="34" charset="0"/>
              <a:sym typeface="Arial" panose="020B0604020202020204" pitchFamily="34" charset="0"/>
            </a:endParaRPr>
          </a:p>
        </p:txBody>
      </p:sp>
      <p:pic>
        <p:nvPicPr>
          <p:cNvPr id="7" name="图片 6">
            <a:extLst>
              <a:ext uri="{FF2B5EF4-FFF2-40B4-BE49-F238E27FC236}">
                <a16:creationId xmlns:a16="http://schemas.microsoft.com/office/drawing/2014/main" id="{1A9A0354-C3AE-3A17-E86E-42419FFE2410}"/>
              </a:ext>
            </a:extLst>
          </p:cNvPr>
          <p:cNvPicPr>
            <a:picLocks noChangeAspect="1"/>
          </p:cNvPicPr>
          <p:nvPr/>
        </p:nvPicPr>
        <p:blipFill rotWithShape="1">
          <a:blip r:embed="rId3"/>
          <a:srcRect r="834"/>
          <a:stretch/>
        </p:blipFill>
        <p:spPr>
          <a:xfrm>
            <a:off x="1545987" y="3347579"/>
            <a:ext cx="2908969" cy="2104948"/>
          </a:xfrm>
          <a:prstGeom prst="rect">
            <a:avLst/>
          </a:prstGeom>
        </p:spPr>
      </p:pic>
      <p:pic>
        <p:nvPicPr>
          <p:cNvPr id="17" name="图片 16">
            <a:extLst>
              <a:ext uri="{FF2B5EF4-FFF2-40B4-BE49-F238E27FC236}">
                <a16:creationId xmlns:a16="http://schemas.microsoft.com/office/drawing/2014/main" id="{3D84BC28-AECD-F4EC-AAA3-CB347F0E2A3B}"/>
              </a:ext>
            </a:extLst>
          </p:cNvPr>
          <p:cNvPicPr>
            <a:picLocks noChangeAspect="1"/>
          </p:cNvPicPr>
          <p:nvPr/>
        </p:nvPicPr>
        <p:blipFill>
          <a:blip r:embed="rId4"/>
          <a:stretch>
            <a:fillRect/>
          </a:stretch>
        </p:blipFill>
        <p:spPr>
          <a:xfrm>
            <a:off x="6518500" y="3222100"/>
            <a:ext cx="3258914" cy="2355906"/>
          </a:xfrm>
          <a:prstGeom prst="rect">
            <a:avLst/>
          </a:prstGeom>
        </p:spPr>
      </p:pic>
      <p:sp>
        <p:nvSpPr>
          <p:cNvPr id="19" name="Text Box 10" descr="Node-link Graph">
            <a:extLst>
              <a:ext uri="{FF2B5EF4-FFF2-40B4-BE49-F238E27FC236}">
                <a16:creationId xmlns:a16="http://schemas.microsoft.com/office/drawing/2014/main" id="{5EAC63BA-39DC-6E09-7446-173353443C3C}"/>
              </a:ext>
            </a:extLst>
          </p:cNvPr>
          <p:cNvSpPr txBox="1">
            <a:spLocks/>
          </p:cNvSpPr>
          <p:nvPr/>
        </p:nvSpPr>
        <p:spPr bwMode="auto">
          <a:xfrm>
            <a:off x="1903749" y="5577250"/>
            <a:ext cx="2796875" cy="697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The Pairing Tree</a:t>
            </a:r>
            <a:endParaRPr lang="zh-CN" altLang="zh-CN" sz="2200">
              <a:latin typeface="Arial" panose="020B0604020202020204" pitchFamily="34" charset="0"/>
              <a:cs typeface="Arial" panose="020B0604020202020204" pitchFamily="34" charset="0"/>
              <a:sym typeface="Arial" panose="020B0604020202020204" pitchFamily="34" charset="0"/>
            </a:endParaRPr>
          </a:p>
        </p:txBody>
      </p:sp>
      <p:sp>
        <p:nvSpPr>
          <p:cNvPr id="23" name="Text Box 10" descr="Node-link Graph">
            <a:extLst>
              <a:ext uri="{FF2B5EF4-FFF2-40B4-BE49-F238E27FC236}">
                <a16:creationId xmlns:a16="http://schemas.microsoft.com/office/drawing/2014/main" id="{BCF00F0E-D184-8561-287F-948AE930057F}"/>
              </a:ext>
            </a:extLst>
          </p:cNvPr>
          <p:cNvSpPr txBox="1">
            <a:spLocks/>
          </p:cNvSpPr>
          <p:nvPr/>
        </p:nvSpPr>
        <p:spPr bwMode="auto">
          <a:xfrm>
            <a:off x="4209144" y="3620033"/>
            <a:ext cx="2687081" cy="697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1600">
                <a:latin typeface="Arial" panose="020B0604020202020204" pitchFamily="34" charset="0"/>
                <a:cs typeface="Arial" panose="020B0604020202020204" pitchFamily="34" charset="0"/>
                <a:sym typeface="Arial" panose="020B0604020202020204" pitchFamily="34" charset="0"/>
              </a:rPr>
              <a:t>Get Splitting Orientation</a:t>
            </a:r>
            <a:endParaRPr lang="zh-CN" altLang="zh-CN" sz="1600">
              <a:latin typeface="Arial" panose="020B0604020202020204" pitchFamily="34" charset="0"/>
              <a:cs typeface="Arial" panose="020B0604020202020204" pitchFamily="34" charset="0"/>
              <a:sym typeface="Arial" panose="020B0604020202020204" pitchFamily="34" charset="0"/>
            </a:endParaRPr>
          </a:p>
        </p:txBody>
      </p:sp>
      <p:sp>
        <p:nvSpPr>
          <p:cNvPr id="25" name="Text Box 10" descr="Node-link Graph">
            <a:extLst>
              <a:ext uri="{FF2B5EF4-FFF2-40B4-BE49-F238E27FC236}">
                <a16:creationId xmlns:a16="http://schemas.microsoft.com/office/drawing/2014/main" id="{493E9D04-CE70-9CC8-1F71-7882D1AFEA8C}"/>
              </a:ext>
            </a:extLst>
          </p:cNvPr>
          <p:cNvSpPr txBox="1">
            <a:spLocks/>
          </p:cNvSpPr>
          <p:nvPr/>
        </p:nvSpPr>
        <p:spPr bwMode="auto">
          <a:xfrm>
            <a:off x="6908035" y="5577250"/>
            <a:ext cx="2479843" cy="697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Global Layout Tree</a:t>
            </a:r>
            <a:endParaRPr lang="zh-CN" altLang="zh-CN" sz="2200">
              <a:latin typeface="Arial" panose="020B0604020202020204" pitchFamily="34" charset="0"/>
              <a:cs typeface="Arial" panose="020B0604020202020204" pitchFamily="34" charset="0"/>
              <a:sym typeface="Arial" panose="020B0604020202020204" pitchFamily="34" charset="0"/>
            </a:endParaRPr>
          </a:p>
        </p:txBody>
      </p:sp>
      <p:sp>
        <p:nvSpPr>
          <p:cNvPr id="26" name="箭头: 下 25">
            <a:extLst>
              <a:ext uri="{FF2B5EF4-FFF2-40B4-BE49-F238E27FC236}">
                <a16:creationId xmlns:a16="http://schemas.microsoft.com/office/drawing/2014/main" id="{52443EF6-1DEF-971C-F46A-962BC27B78F8}"/>
              </a:ext>
            </a:extLst>
          </p:cNvPr>
          <p:cNvSpPr/>
          <p:nvPr/>
        </p:nvSpPr>
        <p:spPr>
          <a:xfrm rot="16200000">
            <a:off x="5250286" y="4082426"/>
            <a:ext cx="575294" cy="934767"/>
          </a:xfrm>
          <a:prstGeom prst="downArrow">
            <a:avLst>
              <a:gd name="adj1" fmla="val 34769"/>
              <a:gd name="adj2" fmla="val 73718"/>
            </a:avLst>
          </a:prstGeom>
          <a:solidFill>
            <a:srgbClr val="7E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 Box 10" descr="Node-link Graph">
            <a:extLst>
              <a:ext uri="{FF2B5EF4-FFF2-40B4-BE49-F238E27FC236}">
                <a16:creationId xmlns:a16="http://schemas.microsoft.com/office/drawing/2014/main" id="{324AD656-28D8-AD6A-F9AC-A0E2F73A5B3F}"/>
              </a:ext>
            </a:extLst>
          </p:cNvPr>
          <p:cNvSpPr txBox="1">
            <a:spLocks/>
          </p:cNvSpPr>
          <p:nvPr/>
        </p:nvSpPr>
        <p:spPr bwMode="auto">
          <a:xfrm>
            <a:off x="585794" y="1147723"/>
            <a:ext cx="8470424" cy="9526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marL="342900" indent="-342900">
              <a:spcBef>
                <a:spcPts val="4100"/>
              </a:spcBef>
              <a:buFont typeface="Arial" panose="020B0604020202020204" pitchFamily="34" charset="0"/>
              <a:buChar char="•"/>
            </a:pPr>
            <a:r>
              <a:rPr lang="en-US" altLang="zh-CN" sz="2200">
                <a:latin typeface="Arial" panose="020B0604020202020204" pitchFamily="34" charset="0"/>
                <a:cs typeface="Arial" panose="020B0604020202020204" pitchFamily="34" charset="0"/>
                <a:sym typeface="Arial" panose="020B0604020202020204" pitchFamily="34" charset="0"/>
              </a:rPr>
              <a:t>The treemap layout can be associated with a binary tree with splitting orientations. </a:t>
            </a:r>
            <a:endParaRPr lang="zh-CN" altLang="zh-CN" sz="2200">
              <a:latin typeface="Arial" panose="020B0604020202020204" pitchFamily="34" charset="0"/>
              <a:cs typeface="Arial" panose="020B0604020202020204" pitchFamily="34" charset="0"/>
              <a:sym typeface="Arial" panose="020B0604020202020204" pitchFamily="34" charset="0"/>
            </a:endParaRPr>
          </a:p>
        </p:txBody>
      </p:sp>
      <p:sp>
        <p:nvSpPr>
          <p:cNvPr id="28" name="文本框 27">
            <a:extLst>
              <a:ext uri="{FF2B5EF4-FFF2-40B4-BE49-F238E27FC236}">
                <a16:creationId xmlns:a16="http://schemas.microsoft.com/office/drawing/2014/main" id="{2FA10F54-B149-592B-8A30-2B456CC43E4E}"/>
              </a:ext>
            </a:extLst>
          </p:cNvPr>
          <p:cNvSpPr txBox="1"/>
          <p:nvPr/>
        </p:nvSpPr>
        <p:spPr>
          <a:xfrm>
            <a:off x="585793" y="2027061"/>
            <a:ext cx="8470424" cy="1107996"/>
          </a:xfrm>
          <a:prstGeom prst="rect">
            <a:avLst/>
          </a:prstGeom>
          <a:noFill/>
        </p:spPr>
        <p:txBody>
          <a:bodyPr wrap="square">
            <a:spAutoFit/>
          </a:bodyPr>
          <a:lstStyle/>
          <a:p>
            <a:pPr marL="285750" indent="-285750">
              <a:buFont typeface="Arial" panose="020B0604020202020204" pitchFamily="34" charset="0"/>
              <a:buChar char="•"/>
            </a:pPr>
            <a:r>
              <a:rPr lang="en-US" altLang="zh-CN" sz="2200">
                <a:latin typeface="Arial" panose="020B0604020202020204" pitchFamily="34" charset="0"/>
                <a:cs typeface="Arial" panose="020B0604020202020204" pitchFamily="34" charset="0"/>
                <a:sym typeface="Arial" panose="020B0604020202020204" pitchFamily="34" charset="0"/>
              </a:rPr>
              <a:t>Each internal node is assigned with a splitting orientation.</a:t>
            </a:r>
          </a:p>
          <a:p>
            <a:pPr marL="285750" indent="-285750">
              <a:buFont typeface="Arial" panose="020B0604020202020204" pitchFamily="34" charset="0"/>
              <a:buChar char="•"/>
            </a:pPr>
            <a:r>
              <a:rPr lang="en-US" altLang="zh-CN" sz="2200">
                <a:latin typeface="Arial" panose="020B0604020202020204" pitchFamily="34" charset="0"/>
                <a:cs typeface="Arial" panose="020B0604020202020204" pitchFamily="34" charset="0"/>
                <a:sym typeface="Arial" panose="020B0604020202020204" pitchFamily="34" charset="0"/>
              </a:rPr>
              <a:t>The splitting orientation is determined by the median weights that maximizes the aspect ratio.</a:t>
            </a:r>
            <a:endParaRPr lang="zh-CN" altLang="en-US" sz="2200"/>
          </a:p>
        </p:txBody>
      </p:sp>
    </p:spTree>
    <p:extLst>
      <p:ext uri="{BB962C8B-B14F-4D97-AF65-F5344CB8AC3E}">
        <p14:creationId xmlns:p14="http://schemas.microsoft.com/office/powerpoint/2010/main" val="6179088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50"/>
                                        <p:tgtEl>
                                          <p:spTgt spid="19"/>
                                        </p:tgtEl>
                                      </p:cBhvr>
                                    </p:animEffect>
                                    <p:anim calcmode="lin" valueType="num">
                                      <p:cBhvr>
                                        <p:cTn id="13" dur="250" fill="hold"/>
                                        <p:tgtEl>
                                          <p:spTgt spid="19"/>
                                        </p:tgtEl>
                                        <p:attrNameLst>
                                          <p:attrName>ppt_x</p:attrName>
                                        </p:attrNameLst>
                                      </p:cBhvr>
                                      <p:tavLst>
                                        <p:tav tm="0">
                                          <p:val>
                                            <p:strVal val="#ppt_x"/>
                                          </p:val>
                                        </p:tav>
                                        <p:tav tm="100000">
                                          <p:val>
                                            <p:strVal val="#ppt_x"/>
                                          </p:val>
                                        </p:tav>
                                      </p:tavLst>
                                    </p:anim>
                                    <p:anim calcmode="lin" valueType="num">
                                      <p:cBhvr>
                                        <p:cTn id="14" dur="25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250"/>
                            </p:stCondLst>
                            <p:childTnLst>
                              <p:par>
                                <p:cTn id="16" presetID="42"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250"/>
                                        <p:tgtEl>
                                          <p:spTgt spid="23"/>
                                        </p:tgtEl>
                                      </p:cBhvr>
                                    </p:animEffect>
                                    <p:anim calcmode="lin" valueType="num">
                                      <p:cBhvr>
                                        <p:cTn id="19" dur="250" fill="hold"/>
                                        <p:tgtEl>
                                          <p:spTgt spid="23"/>
                                        </p:tgtEl>
                                        <p:attrNameLst>
                                          <p:attrName>ppt_x</p:attrName>
                                        </p:attrNameLst>
                                      </p:cBhvr>
                                      <p:tavLst>
                                        <p:tav tm="0">
                                          <p:val>
                                            <p:strVal val="#ppt_x"/>
                                          </p:val>
                                        </p:tav>
                                        <p:tav tm="100000">
                                          <p:val>
                                            <p:strVal val="#ppt_x"/>
                                          </p:val>
                                        </p:tav>
                                      </p:tavLst>
                                    </p:anim>
                                    <p:anim calcmode="lin" valueType="num">
                                      <p:cBhvr>
                                        <p:cTn id="20" dur="250" fill="hold"/>
                                        <p:tgtEl>
                                          <p:spTgt spid="23"/>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250"/>
                                        <p:tgtEl>
                                          <p:spTgt spid="26"/>
                                        </p:tgtEl>
                                      </p:cBhvr>
                                    </p:animEffect>
                                    <p:anim calcmode="lin" valueType="num">
                                      <p:cBhvr>
                                        <p:cTn id="25" dur="250" fill="hold"/>
                                        <p:tgtEl>
                                          <p:spTgt spid="26"/>
                                        </p:tgtEl>
                                        <p:attrNameLst>
                                          <p:attrName>ppt_x</p:attrName>
                                        </p:attrNameLst>
                                      </p:cBhvr>
                                      <p:tavLst>
                                        <p:tav tm="0">
                                          <p:val>
                                            <p:strVal val="#ppt_x"/>
                                          </p:val>
                                        </p:tav>
                                        <p:tav tm="100000">
                                          <p:val>
                                            <p:strVal val="#ppt_x"/>
                                          </p:val>
                                        </p:tav>
                                      </p:tavLst>
                                    </p:anim>
                                    <p:anim calcmode="lin" valueType="num">
                                      <p:cBhvr>
                                        <p:cTn id="26" dur="250" fill="hold"/>
                                        <p:tgtEl>
                                          <p:spTgt spid="26"/>
                                        </p:tgtEl>
                                        <p:attrNameLst>
                                          <p:attrName>ppt_y</p:attrName>
                                        </p:attrNameLst>
                                      </p:cBhvr>
                                      <p:tavLst>
                                        <p:tav tm="0">
                                          <p:val>
                                            <p:strVal val="#ppt_y+.1"/>
                                          </p:val>
                                        </p:tav>
                                        <p:tav tm="100000">
                                          <p:val>
                                            <p:strVal val="#ppt_y"/>
                                          </p:val>
                                        </p:tav>
                                      </p:tavLst>
                                    </p:anim>
                                  </p:childTnLst>
                                </p:cTn>
                              </p:par>
                            </p:childTnLst>
                          </p:cTn>
                        </p:par>
                        <p:par>
                          <p:cTn id="27" fill="hold">
                            <p:stCondLst>
                              <p:cond delay="750"/>
                            </p:stCondLst>
                            <p:childTnLst>
                              <p:par>
                                <p:cTn id="28" presetID="42" presetClass="entr" presetSubtype="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250"/>
                                        <p:tgtEl>
                                          <p:spTgt spid="25"/>
                                        </p:tgtEl>
                                      </p:cBhvr>
                                    </p:animEffect>
                                    <p:anim calcmode="lin" valueType="num">
                                      <p:cBhvr>
                                        <p:cTn id="31" dur="250" fill="hold"/>
                                        <p:tgtEl>
                                          <p:spTgt spid="25"/>
                                        </p:tgtEl>
                                        <p:attrNameLst>
                                          <p:attrName>ppt_x</p:attrName>
                                        </p:attrNameLst>
                                      </p:cBhvr>
                                      <p:tavLst>
                                        <p:tav tm="0">
                                          <p:val>
                                            <p:strVal val="#ppt_x"/>
                                          </p:val>
                                        </p:tav>
                                        <p:tav tm="100000">
                                          <p:val>
                                            <p:strVal val="#ppt_x"/>
                                          </p:val>
                                        </p:tav>
                                      </p:tavLst>
                                    </p:anim>
                                    <p:anim calcmode="lin" valueType="num">
                                      <p:cBhvr>
                                        <p:cTn id="32" dur="250" fill="hold"/>
                                        <p:tgtEl>
                                          <p:spTgt spid="25"/>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2"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50"/>
                                        <p:tgtEl>
                                          <p:spTgt spid="17"/>
                                        </p:tgtEl>
                                      </p:cBhvr>
                                    </p:animEffect>
                                    <p:anim calcmode="lin" valueType="num">
                                      <p:cBhvr>
                                        <p:cTn id="37" dur="250" fill="hold"/>
                                        <p:tgtEl>
                                          <p:spTgt spid="17"/>
                                        </p:tgtEl>
                                        <p:attrNameLst>
                                          <p:attrName>ppt_x</p:attrName>
                                        </p:attrNameLst>
                                      </p:cBhvr>
                                      <p:tavLst>
                                        <p:tav tm="0">
                                          <p:val>
                                            <p:strVal val="#ppt_x"/>
                                          </p:val>
                                        </p:tav>
                                        <p:tav tm="100000">
                                          <p:val>
                                            <p:strVal val="#ppt_x"/>
                                          </p:val>
                                        </p:tav>
                                      </p:tavLst>
                                    </p:anim>
                                    <p:anim calcmode="lin" valueType="num">
                                      <p:cBhvr>
                                        <p:cTn id="38" dur="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50" name="Rectangle 14" descr="Constrained Graph Layout">
            <a:extLst>
              <a:ext uri="{FF2B5EF4-FFF2-40B4-BE49-F238E27FC236}">
                <a16:creationId xmlns:a16="http://schemas.microsoft.com/office/drawing/2014/main" id="{3EDA1873-4FFB-46C5-B8C8-983653728B06}"/>
              </a:ext>
            </a:extLst>
          </p:cNvPr>
          <p:cNvSpPr>
            <a:spLocks noGrp="1"/>
          </p:cNvSpPr>
          <p:nvPr>
            <p:ph type="title" idx="4294967295"/>
          </p:nvPr>
        </p:nvSpPr>
        <p:spPr bwMode="auto">
          <a:xfrm>
            <a:off x="312209" y="-129015"/>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Interactive Treemap Generation</a:t>
            </a:r>
            <a:endParaRPr lang="zh-CN" altLang="zh-CN" dirty="0">
              <a:solidFill>
                <a:srgbClr val="C00000"/>
              </a:solidFill>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8B4F065E-0D59-4AB5-9EF7-B2A7EE34139F}"/>
              </a:ext>
            </a:extLst>
          </p:cNvPr>
          <p:cNvSpPr>
            <a:spLocks noGrp="1"/>
          </p:cNvSpPr>
          <p:nvPr>
            <p:ph type="sldNum" sz="quarter" idx="10"/>
          </p:nvPr>
        </p:nvSpPr>
        <p:spPr/>
        <p:txBody>
          <a:bodyPr/>
          <a:lstStyle/>
          <a:p>
            <a:fld id="{E1EC0364-EED2-479F-9FC0-3C637C2ED495}" type="slidenum">
              <a:rPr lang="zh-CN" altLang="zh-CN" smtClean="0"/>
              <a:pPr/>
              <a:t>25</a:t>
            </a:fld>
            <a:endParaRPr lang="zh-CN" altLang="zh-CN"/>
          </a:p>
        </p:txBody>
      </p:sp>
      <p:sp>
        <p:nvSpPr>
          <p:cNvPr id="12" name="Text Box 1" descr="Given a graph G(V,E)…">
            <a:extLst>
              <a:ext uri="{FF2B5EF4-FFF2-40B4-BE49-F238E27FC236}">
                <a16:creationId xmlns:a16="http://schemas.microsoft.com/office/drawing/2014/main" id="{E427F454-323A-F8FA-4793-05698340132F}"/>
              </a:ext>
            </a:extLst>
          </p:cNvPr>
          <p:cNvSpPr txBox="1">
            <a:spLocks/>
          </p:cNvSpPr>
          <p:nvPr/>
        </p:nvSpPr>
        <p:spPr bwMode="auto">
          <a:xfrm>
            <a:off x="504154" y="1129509"/>
            <a:ext cx="4103465" cy="720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marL="355600" indent="-355600" defTabSz="584200">
              <a:defRPr sz="3400">
                <a:solidFill>
                  <a:srgbClr val="000000"/>
                </a:solidFill>
                <a:latin typeface="Helvetica Neue" charset="0"/>
                <a:ea typeface="Helvetica Neue" charset="0"/>
                <a:cs typeface="Helvetica Neue" charset="0"/>
                <a:sym typeface="Helvetica Neue" charset="0"/>
              </a:defRPr>
            </a:lvl1pPr>
            <a:lvl2pPr defTabSz="584200">
              <a:defRPr sz="3400">
                <a:solidFill>
                  <a:srgbClr val="000000"/>
                </a:solidFill>
                <a:latin typeface="Helvetica Neue" charset="0"/>
                <a:ea typeface="Helvetica Neue" charset="0"/>
                <a:cs typeface="Helvetica Neue" charset="0"/>
                <a:sym typeface="Helvetica Neue" charset="0"/>
              </a:defRPr>
            </a:lvl2pPr>
            <a:lvl3pPr defTabSz="584200">
              <a:defRPr sz="3400">
                <a:solidFill>
                  <a:srgbClr val="000000"/>
                </a:solidFill>
                <a:latin typeface="Helvetica Neue" charset="0"/>
                <a:ea typeface="Helvetica Neue" charset="0"/>
                <a:cs typeface="Helvetica Neue" charset="0"/>
                <a:sym typeface="Helvetica Neue" charset="0"/>
              </a:defRPr>
            </a:lvl3pPr>
            <a:lvl4pPr defTabSz="584200">
              <a:defRPr sz="3400">
                <a:solidFill>
                  <a:srgbClr val="000000"/>
                </a:solidFill>
                <a:latin typeface="Helvetica Neue" charset="0"/>
                <a:ea typeface="Helvetica Neue" charset="0"/>
                <a:cs typeface="Helvetica Neue" charset="0"/>
                <a:sym typeface="Helvetica Neue" charset="0"/>
              </a:defRPr>
            </a:lvl4pPr>
            <a:lvl5pPr defTabSz="584200">
              <a:defRPr sz="3400">
                <a:solidFill>
                  <a:srgbClr val="000000"/>
                </a:solidFill>
                <a:latin typeface="Helvetica Neue" charset="0"/>
                <a:ea typeface="Helvetica Neue" charset="0"/>
                <a:cs typeface="Helvetica Neue" charset="0"/>
                <a:sym typeface="Helvetica Neue" charset="0"/>
              </a:defRPr>
            </a:lvl5pPr>
            <a:lvl6pPr marL="4572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fontAlgn="base" hangingPunct="0">
              <a:lnSpc>
                <a:spcPct val="80000"/>
              </a:lnSpc>
              <a:spcBef>
                <a:spcPts val="4200"/>
              </a:spcBef>
              <a:spcAft>
                <a:spcPct val="0"/>
              </a:spcAft>
              <a:buSzPct val="145000"/>
              <a:buFontTx/>
              <a:buChar char="•"/>
            </a:pPr>
            <a:endParaRPr lang="zh-CN" altLang="zh-CN" sz="3600" dirty="0">
              <a:latin typeface="Arial" panose="020B0604020202020204" pitchFamily="34" charset="0"/>
              <a:cs typeface="Arial" panose="020B0604020202020204" pitchFamily="34" charset="0"/>
              <a:sym typeface="Arial" panose="020B0604020202020204" pitchFamily="34" charset="0"/>
            </a:endParaRPr>
          </a:p>
        </p:txBody>
      </p:sp>
      <p:sp>
        <p:nvSpPr>
          <p:cNvPr id="19" name="Text Box 10" descr="Node-link Graph">
            <a:extLst>
              <a:ext uri="{FF2B5EF4-FFF2-40B4-BE49-F238E27FC236}">
                <a16:creationId xmlns:a16="http://schemas.microsoft.com/office/drawing/2014/main" id="{5EAC63BA-39DC-6E09-7446-173353443C3C}"/>
              </a:ext>
            </a:extLst>
          </p:cNvPr>
          <p:cNvSpPr txBox="1">
            <a:spLocks/>
          </p:cNvSpPr>
          <p:nvPr/>
        </p:nvSpPr>
        <p:spPr bwMode="auto">
          <a:xfrm>
            <a:off x="1918379" y="5510823"/>
            <a:ext cx="2796875" cy="697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Global Layout Tree</a:t>
            </a:r>
            <a:endParaRPr lang="zh-CN" altLang="zh-CN" sz="2200">
              <a:latin typeface="Arial" panose="020B0604020202020204" pitchFamily="34" charset="0"/>
              <a:cs typeface="Arial" panose="020B0604020202020204" pitchFamily="34" charset="0"/>
              <a:sym typeface="Arial" panose="020B0604020202020204" pitchFamily="34" charset="0"/>
            </a:endParaRPr>
          </a:p>
        </p:txBody>
      </p:sp>
      <p:sp>
        <p:nvSpPr>
          <p:cNvPr id="25" name="Text Box 10" descr="Node-link Graph">
            <a:extLst>
              <a:ext uri="{FF2B5EF4-FFF2-40B4-BE49-F238E27FC236}">
                <a16:creationId xmlns:a16="http://schemas.microsoft.com/office/drawing/2014/main" id="{493E9D04-CE70-9CC8-1F71-7882D1AFEA8C}"/>
              </a:ext>
            </a:extLst>
          </p:cNvPr>
          <p:cNvSpPr txBox="1">
            <a:spLocks/>
          </p:cNvSpPr>
          <p:nvPr/>
        </p:nvSpPr>
        <p:spPr bwMode="auto">
          <a:xfrm>
            <a:off x="6929981" y="5551948"/>
            <a:ext cx="2630985" cy="697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Temporal Treemaps</a:t>
            </a:r>
            <a:endParaRPr lang="zh-CN" altLang="zh-CN" sz="2200">
              <a:latin typeface="Arial" panose="020B0604020202020204" pitchFamily="34" charset="0"/>
              <a:cs typeface="Arial" panose="020B0604020202020204" pitchFamily="34" charset="0"/>
              <a:sym typeface="Arial" panose="020B0604020202020204" pitchFamily="34" charset="0"/>
            </a:endParaRPr>
          </a:p>
        </p:txBody>
      </p:sp>
      <p:sp>
        <p:nvSpPr>
          <p:cNvPr id="26" name="箭头: 下 25">
            <a:extLst>
              <a:ext uri="{FF2B5EF4-FFF2-40B4-BE49-F238E27FC236}">
                <a16:creationId xmlns:a16="http://schemas.microsoft.com/office/drawing/2014/main" id="{52443EF6-1DEF-971C-F46A-962BC27B78F8}"/>
              </a:ext>
            </a:extLst>
          </p:cNvPr>
          <p:cNvSpPr/>
          <p:nvPr/>
        </p:nvSpPr>
        <p:spPr>
          <a:xfrm rot="16200000">
            <a:off x="5254554" y="3993350"/>
            <a:ext cx="575294" cy="960161"/>
          </a:xfrm>
          <a:prstGeom prst="downArrow">
            <a:avLst>
              <a:gd name="adj1" fmla="val 34769"/>
              <a:gd name="adj2" fmla="val 73718"/>
            </a:avLst>
          </a:prstGeom>
          <a:solidFill>
            <a:srgbClr val="7E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 Box 10" descr="Node-link Graph">
            <a:extLst>
              <a:ext uri="{FF2B5EF4-FFF2-40B4-BE49-F238E27FC236}">
                <a16:creationId xmlns:a16="http://schemas.microsoft.com/office/drawing/2014/main" id="{324AD656-28D8-AD6A-F9AC-A0E2F73A5B3F}"/>
              </a:ext>
            </a:extLst>
          </p:cNvPr>
          <p:cNvSpPr txBox="1">
            <a:spLocks/>
          </p:cNvSpPr>
          <p:nvPr/>
        </p:nvSpPr>
        <p:spPr bwMode="auto">
          <a:xfrm>
            <a:off x="585794" y="1147723"/>
            <a:ext cx="8470424" cy="9526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marL="342900" indent="-342900">
              <a:spcBef>
                <a:spcPts val="4100"/>
              </a:spcBef>
              <a:buFont typeface="Arial" panose="020B0604020202020204" pitchFamily="34" charset="0"/>
              <a:buChar char="•"/>
            </a:pPr>
            <a:r>
              <a:rPr lang="en-US" altLang="zh-CN" sz="2200">
                <a:latin typeface="Arial" panose="020B0604020202020204" pitchFamily="34" charset="0"/>
                <a:cs typeface="Arial" panose="020B0604020202020204" pitchFamily="34" charset="0"/>
                <a:sym typeface="Arial" panose="020B0604020202020204" pitchFamily="34" charset="0"/>
              </a:rPr>
              <a:t>The temporal treemaps can be derived from the Global Layout Tree.</a:t>
            </a:r>
            <a:endParaRPr lang="zh-CN" altLang="zh-CN" sz="2200">
              <a:latin typeface="Arial" panose="020B0604020202020204" pitchFamily="34" charset="0"/>
              <a:cs typeface="Arial" panose="020B0604020202020204" pitchFamily="34" charset="0"/>
              <a:sym typeface="Arial" panose="020B0604020202020204" pitchFamily="34" charset="0"/>
            </a:endParaRPr>
          </a:p>
        </p:txBody>
      </p:sp>
      <p:sp>
        <p:nvSpPr>
          <p:cNvPr id="28" name="文本框 27">
            <a:extLst>
              <a:ext uri="{FF2B5EF4-FFF2-40B4-BE49-F238E27FC236}">
                <a16:creationId xmlns:a16="http://schemas.microsoft.com/office/drawing/2014/main" id="{2FA10F54-B149-592B-8A30-2B456CC43E4E}"/>
              </a:ext>
            </a:extLst>
          </p:cNvPr>
          <p:cNvSpPr txBox="1"/>
          <p:nvPr/>
        </p:nvSpPr>
        <p:spPr>
          <a:xfrm>
            <a:off x="585793" y="2027061"/>
            <a:ext cx="7929099" cy="769441"/>
          </a:xfrm>
          <a:prstGeom prst="rect">
            <a:avLst/>
          </a:prstGeom>
          <a:noFill/>
        </p:spPr>
        <p:txBody>
          <a:bodyPr wrap="square">
            <a:spAutoFit/>
          </a:bodyPr>
          <a:lstStyle/>
          <a:p>
            <a:pPr marL="285750" indent="-285750">
              <a:buFont typeface="Arial" panose="020B0604020202020204" pitchFamily="34" charset="0"/>
              <a:buChar char="•"/>
            </a:pPr>
            <a:r>
              <a:rPr lang="en-US" altLang="zh-CN" sz="2200">
                <a:latin typeface="Arial" panose="020B0604020202020204" pitchFamily="34" charset="0"/>
                <a:cs typeface="Arial" panose="020B0604020202020204" pitchFamily="34" charset="0"/>
                <a:sym typeface="Arial" panose="020B0604020202020204" pitchFamily="34" charset="0"/>
              </a:rPr>
              <a:t>The splitting positions is determined by the corresponding data values.</a:t>
            </a:r>
            <a:endParaRPr lang="zh-CN" altLang="en-US" sz="2200"/>
          </a:p>
        </p:txBody>
      </p:sp>
      <p:pic>
        <p:nvPicPr>
          <p:cNvPr id="13" name="Google Shape;125;p19">
            <a:extLst>
              <a:ext uri="{FF2B5EF4-FFF2-40B4-BE49-F238E27FC236}">
                <a16:creationId xmlns:a16="http://schemas.microsoft.com/office/drawing/2014/main" id="{60190669-0BBD-2C1E-9357-72C9C4E2BC90}"/>
              </a:ext>
            </a:extLst>
          </p:cNvPr>
          <p:cNvPicPr preferRelativeResize="0"/>
          <p:nvPr/>
        </p:nvPicPr>
        <p:blipFill rotWithShape="1">
          <a:blip r:embed="rId3"/>
          <a:srcRect r="46160" b="13688"/>
          <a:stretch/>
        </p:blipFill>
        <p:spPr>
          <a:xfrm>
            <a:off x="1681621" y="2903822"/>
            <a:ext cx="3380497" cy="2746747"/>
          </a:xfrm>
          <a:prstGeom prst="rect">
            <a:avLst/>
          </a:prstGeom>
          <a:noFill/>
          <a:ln>
            <a:noFill/>
          </a:ln>
        </p:spPr>
      </p:pic>
      <p:pic>
        <p:nvPicPr>
          <p:cNvPr id="14" name="Google Shape;125;p19">
            <a:extLst>
              <a:ext uri="{FF2B5EF4-FFF2-40B4-BE49-F238E27FC236}">
                <a16:creationId xmlns:a16="http://schemas.microsoft.com/office/drawing/2014/main" id="{74907327-1F1D-FB7C-9AF9-CD70DA300FD2}"/>
              </a:ext>
            </a:extLst>
          </p:cNvPr>
          <p:cNvPicPr preferRelativeResize="0"/>
          <p:nvPr/>
        </p:nvPicPr>
        <p:blipFill rotWithShape="1">
          <a:blip r:embed="rId3"/>
          <a:srcRect l="53563" r="-399" b="13688"/>
          <a:stretch/>
        </p:blipFill>
        <p:spPr>
          <a:xfrm>
            <a:off x="6781190" y="2903821"/>
            <a:ext cx="2940710" cy="2746747"/>
          </a:xfrm>
          <a:prstGeom prst="rect">
            <a:avLst/>
          </a:prstGeom>
          <a:noFill/>
          <a:ln>
            <a:noFill/>
          </a:ln>
        </p:spPr>
      </p:pic>
      <p:sp>
        <p:nvSpPr>
          <p:cNvPr id="23" name="Text Box 10" descr="Node-link Graph">
            <a:extLst>
              <a:ext uri="{FF2B5EF4-FFF2-40B4-BE49-F238E27FC236}">
                <a16:creationId xmlns:a16="http://schemas.microsoft.com/office/drawing/2014/main" id="{BCF00F0E-D184-8561-287F-948AE930057F}"/>
              </a:ext>
            </a:extLst>
          </p:cNvPr>
          <p:cNvSpPr txBox="1">
            <a:spLocks/>
          </p:cNvSpPr>
          <p:nvPr/>
        </p:nvSpPr>
        <p:spPr bwMode="auto">
          <a:xfrm>
            <a:off x="4715254" y="3580112"/>
            <a:ext cx="2687081" cy="697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1600">
                <a:latin typeface="Arial" panose="020B0604020202020204" pitchFamily="34" charset="0"/>
                <a:cs typeface="Arial" panose="020B0604020202020204" pitchFamily="34" charset="0"/>
                <a:sym typeface="Arial" panose="020B0604020202020204" pitchFamily="34" charset="0"/>
              </a:rPr>
              <a:t>Compute by Size</a:t>
            </a:r>
            <a:endParaRPr lang="zh-CN" altLang="zh-CN" sz="16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75037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anim calcmode="lin" valueType="num">
                                      <p:cBhvr>
                                        <p:cTn id="8" dur="250" fill="hold"/>
                                        <p:tgtEl>
                                          <p:spTgt spid="19"/>
                                        </p:tgtEl>
                                        <p:attrNameLst>
                                          <p:attrName>ppt_x</p:attrName>
                                        </p:attrNameLst>
                                      </p:cBhvr>
                                      <p:tavLst>
                                        <p:tav tm="0">
                                          <p:val>
                                            <p:strVal val="#ppt_x"/>
                                          </p:val>
                                        </p:tav>
                                        <p:tav tm="100000">
                                          <p:val>
                                            <p:strVal val="#ppt_x"/>
                                          </p:val>
                                        </p:tav>
                                      </p:tavLst>
                                    </p:anim>
                                    <p:anim calcmode="lin" valueType="num">
                                      <p:cBhvr>
                                        <p:cTn id="9" dur="25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anim calcmode="lin" valueType="num">
                                      <p:cBhvr>
                                        <p:cTn id="13" dur="250" fill="hold"/>
                                        <p:tgtEl>
                                          <p:spTgt spid="13"/>
                                        </p:tgtEl>
                                        <p:attrNameLst>
                                          <p:attrName>ppt_x</p:attrName>
                                        </p:attrNameLst>
                                      </p:cBhvr>
                                      <p:tavLst>
                                        <p:tav tm="0">
                                          <p:val>
                                            <p:strVal val="#ppt_x"/>
                                          </p:val>
                                        </p:tav>
                                        <p:tav tm="100000">
                                          <p:val>
                                            <p:strVal val="#ppt_x"/>
                                          </p:val>
                                        </p:tav>
                                      </p:tavLst>
                                    </p:anim>
                                    <p:anim calcmode="lin" valueType="num">
                                      <p:cBhvr>
                                        <p:cTn id="14" dur="25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250"/>
                            </p:stCondLst>
                            <p:childTnLst>
                              <p:par>
                                <p:cTn id="16" presetID="42"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250"/>
                                        <p:tgtEl>
                                          <p:spTgt spid="26"/>
                                        </p:tgtEl>
                                      </p:cBhvr>
                                    </p:animEffect>
                                    <p:anim calcmode="lin" valueType="num">
                                      <p:cBhvr>
                                        <p:cTn id="19" dur="250" fill="hold"/>
                                        <p:tgtEl>
                                          <p:spTgt spid="26"/>
                                        </p:tgtEl>
                                        <p:attrNameLst>
                                          <p:attrName>ppt_x</p:attrName>
                                        </p:attrNameLst>
                                      </p:cBhvr>
                                      <p:tavLst>
                                        <p:tav tm="0">
                                          <p:val>
                                            <p:strVal val="#ppt_x"/>
                                          </p:val>
                                        </p:tav>
                                        <p:tav tm="100000">
                                          <p:val>
                                            <p:strVal val="#ppt_x"/>
                                          </p:val>
                                        </p:tav>
                                      </p:tavLst>
                                    </p:anim>
                                    <p:anim calcmode="lin" valueType="num">
                                      <p:cBhvr>
                                        <p:cTn id="20" dur="250" fill="hold"/>
                                        <p:tgtEl>
                                          <p:spTgt spid="26"/>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250"/>
                                        <p:tgtEl>
                                          <p:spTgt spid="23"/>
                                        </p:tgtEl>
                                      </p:cBhvr>
                                    </p:animEffect>
                                    <p:anim calcmode="lin" valueType="num">
                                      <p:cBhvr>
                                        <p:cTn id="25" dur="250" fill="hold"/>
                                        <p:tgtEl>
                                          <p:spTgt spid="23"/>
                                        </p:tgtEl>
                                        <p:attrNameLst>
                                          <p:attrName>ppt_x</p:attrName>
                                        </p:attrNameLst>
                                      </p:cBhvr>
                                      <p:tavLst>
                                        <p:tav tm="0">
                                          <p:val>
                                            <p:strVal val="#ppt_x"/>
                                          </p:val>
                                        </p:tav>
                                        <p:tav tm="100000">
                                          <p:val>
                                            <p:strVal val="#ppt_x"/>
                                          </p:val>
                                        </p:tav>
                                      </p:tavLst>
                                    </p:anim>
                                    <p:anim calcmode="lin" valueType="num">
                                      <p:cBhvr>
                                        <p:cTn id="26" dur="250" fill="hold"/>
                                        <p:tgtEl>
                                          <p:spTgt spid="23"/>
                                        </p:tgtEl>
                                        <p:attrNameLst>
                                          <p:attrName>ppt_y</p:attrName>
                                        </p:attrNameLst>
                                      </p:cBhvr>
                                      <p:tavLst>
                                        <p:tav tm="0">
                                          <p:val>
                                            <p:strVal val="#ppt_y+.1"/>
                                          </p:val>
                                        </p:tav>
                                        <p:tav tm="100000">
                                          <p:val>
                                            <p:strVal val="#ppt_y"/>
                                          </p:val>
                                        </p:tav>
                                      </p:tavLst>
                                    </p:anim>
                                  </p:childTnLst>
                                </p:cTn>
                              </p:par>
                            </p:childTnLst>
                          </p:cTn>
                        </p:par>
                        <p:par>
                          <p:cTn id="27" fill="hold">
                            <p:stCondLst>
                              <p:cond delay="750"/>
                            </p:stCondLst>
                            <p:childTnLst>
                              <p:par>
                                <p:cTn id="28" presetID="42"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50"/>
                                        <p:tgtEl>
                                          <p:spTgt spid="14"/>
                                        </p:tgtEl>
                                      </p:cBhvr>
                                    </p:animEffect>
                                    <p:anim calcmode="lin" valueType="num">
                                      <p:cBhvr>
                                        <p:cTn id="31" dur="250" fill="hold"/>
                                        <p:tgtEl>
                                          <p:spTgt spid="14"/>
                                        </p:tgtEl>
                                        <p:attrNameLst>
                                          <p:attrName>ppt_x</p:attrName>
                                        </p:attrNameLst>
                                      </p:cBhvr>
                                      <p:tavLst>
                                        <p:tav tm="0">
                                          <p:val>
                                            <p:strVal val="#ppt_x"/>
                                          </p:val>
                                        </p:tav>
                                        <p:tav tm="100000">
                                          <p:val>
                                            <p:strVal val="#ppt_x"/>
                                          </p:val>
                                        </p:tav>
                                      </p:tavLst>
                                    </p:anim>
                                    <p:anim calcmode="lin" valueType="num">
                                      <p:cBhvr>
                                        <p:cTn id="32" dur="250" fill="hold"/>
                                        <p:tgtEl>
                                          <p:spTgt spid="14"/>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anim calcmode="lin" valueType="num">
                                      <p:cBhvr>
                                        <p:cTn id="37" dur="250" fill="hold"/>
                                        <p:tgtEl>
                                          <p:spTgt spid="25"/>
                                        </p:tgtEl>
                                        <p:attrNameLst>
                                          <p:attrName>ppt_x</p:attrName>
                                        </p:attrNameLst>
                                      </p:cBhvr>
                                      <p:tavLst>
                                        <p:tav tm="0">
                                          <p:val>
                                            <p:strVal val="#ppt_x"/>
                                          </p:val>
                                        </p:tav>
                                        <p:tav tm="100000">
                                          <p:val>
                                            <p:strVal val="#ppt_x"/>
                                          </p:val>
                                        </p:tav>
                                      </p:tavLst>
                                    </p:anim>
                                    <p:anim calcmode="lin" valueType="num">
                                      <p:cBhvr>
                                        <p:cTn id="38" dur="2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6" grpId="0" animBg="1"/>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50" name="Rectangle 14" descr="Constrained Graph Layout">
            <a:extLst>
              <a:ext uri="{FF2B5EF4-FFF2-40B4-BE49-F238E27FC236}">
                <a16:creationId xmlns:a16="http://schemas.microsoft.com/office/drawing/2014/main" id="{3EDA1873-4FFB-46C5-B8C8-983653728B06}"/>
              </a:ext>
            </a:extLst>
          </p:cNvPr>
          <p:cNvSpPr>
            <a:spLocks noGrp="1"/>
          </p:cNvSpPr>
          <p:nvPr>
            <p:ph type="title" idx="4294967295"/>
          </p:nvPr>
        </p:nvSpPr>
        <p:spPr bwMode="auto">
          <a:xfrm>
            <a:off x="312209" y="-129015"/>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Interactive Treemap Generation</a:t>
            </a:r>
            <a:endParaRPr lang="zh-CN" altLang="zh-CN" dirty="0">
              <a:solidFill>
                <a:srgbClr val="C00000"/>
              </a:solidFill>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8B4F065E-0D59-4AB5-9EF7-B2A7EE34139F}"/>
              </a:ext>
            </a:extLst>
          </p:cNvPr>
          <p:cNvSpPr>
            <a:spLocks noGrp="1"/>
          </p:cNvSpPr>
          <p:nvPr>
            <p:ph type="sldNum" sz="quarter" idx="10"/>
          </p:nvPr>
        </p:nvSpPr>
        <p:spPr/>
        <p:txBody>
          <a:bodyPr/>
          <a:lstStyle/>
          <a:p>
            <a:fld id="{E1EC0364-EED2-479F-9FC0-3C637C2ED495}" type="slidenum">
              <a:rPr lang="zh-CN" altLang="zh-CN" smtClean="0"/>
              <a:pPr/>
              <a:t>26</a:t>
            </a:fld>
            <a:endParaRPr lang="zh-CN" altLang="zh-CN"/>
          </a:p>
        </p:txBody>
      </p:sp>
      <p:sp>
        <p:nvSpPr>
          <p:cNvPr id="12" name="Text Box 1" descr="Given a graph G(V,E)…">
            <a:extLst>
              <a:ext uri="{FF2B5EF4-FFF2-40B4-BE49-F238E27FC236}">
                <a16:creationId xmlns:a16="http://schemas.microsoft.com/office/drawing/2014/main" id="{E427F454-323A-F8FA-4793-05698340132F}"/>
              </a:ext>
            </a:extLst>
          </p:cNvPr>
          <p:cNvSpPr txBox="1">
            <a:spLocks/>
          </p:cNvSpPr>
          <p:nvPr/>
        </p:nvSpPr>
        <p:spPr bwMode="auto">
          <a:xfrm>
            <a:off x="504154" y="1129509"/>
            <a:ext cx="4103465" cy="720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marL="355600" indent="-355600" defTabSz="584200">
              <a:defRPr sz="3400">
                <a:solidFill>
                  <a:srgbClr val="000000"/>
                </a:solidFill>
                <a:latin typeface="Helvetica Neue" charset="0"/>
                <a:ea typeface="Helvetica Neue" charset="0"/>
                <a:cs typeface="Helvetica Neue" charset="0"/>
                <a:sym typeface="Helvetica Neue" charset="0"/>
              </a:defRPr>
            </a:lvl1pPr>
            <a:lvl2pPr defTabSz="584200">
              <a:defRPr sz="3400">
                <a:solidFill>
                  <a:srgbClr val="000000"/>
                </a:solidFill>
                <a:latin typeface="Helvetica Neue" charset="0"/>
                <a:ea typeface="Helvetica Neue" charset="0"/>
                <a:cs typeface="Helvetica Neue" charset="0"/>
                <a:sym typeface="Helvetica Neue" charset="0"/>
              </a:defRPr>
            </a:lvl2pPr>
            <a:lvl3pPr defTabSz="584200">
              <a:defRPr sz="3400">
                <a:solidFill>
                  <a:srgbClr val="000000"/>
                </a:solidFill>
                <a:latin typeface="Helvetica Neue" charset="0"/>
                <a:ea typeface="Helvetica Neue" charset="0"/>
                <a:cs typeface="Helvetica Neue" charset="0"/>
                <a:sym typeface="Helvetica Neue" charset="0"/>
              </a:defRPr>
            </a:lvl3pPr>
            <a:lvl4pPr defTabSz="584200">
              <a:defRPr sz="3400">
                <a:solidFill>
                  <a:srgbClr val="000000"/>
                </a:solidFill>
                <a:latin typeface="Helvetica Neue" charset="0"/>
                <a:ea typeface="Helvetica Neue" charset="0"/>
                <a:cs typeface="Helvetica Neue" charset="0"/>
                <a:sym typeface="Helvetica Neue" charset="0"/>
              </a:defRPr>
            </a:lvl4pPr>
            <a:lvl5pPr defTabSz="584200">
              <a:defRPr sz="3400">
                <a:solidFill>
                  <a:srgbClr val="000000"/>
                </a:solidFill>
                <a:latin typeface="Helvetica Neue" charset="0"/>
                <a:ea typeface="Helvetica Neue" charset="0"/>
                <a:cs typeface="Helvetica Neue" charset="0"/>
                <a:sym typeface="Helvetica Neue" charset="0"/>
              </a:defRPr>
            </a:lvl5pPr>
            <a:lvl6pPr marL="4572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fontAlgn="base" hangingPunct="0">
              <a:lnSpc>
                <a:spcPct val="80000"/>
              </a:lnSpc>
              <a:spcBef>
                <a:spcPts val="4200"/>
              </a:spcBef>
              <a:spcAft>
                <a:spcPct val="0"/>
              </a:spcAft>
              <a:buSzPct val="145000"/>
              <a:buFontTx/>
              <a:buChar char="•"/>
            </a:pPr>
            <a:endParaRPr lang="zh-CN" altLang="zh-CN" sz="3600" dirty="0">
              <a:latin typeface="Arial" panose="020B0604020202020204" pitchFamily="34" charset="0"/>
              <a:cs typeface="Arial" panose="020B0604020202020204" pitchFamily="34" charset="0"/>
              <a:sym typeface="Arial" panose="020B0604020202020204" pitchFamily="34" charset="0"/>
            </a:endParaRPr>
          </a:p>
        </p:txBody>
      </p:sp>
      <p:sp>
        <p:nvSpPr>
          <p:cNvPr id="27" name="Text Box 10" descr="Node-link Graph">
            <a:extLst>
              <a:ext uri="{FF2B5EF4-FFF2-40B4-BE49-F238E27FC236}">
                <a16:creationId xmlns:a16="http://schemas.microsoft.com/office/drawing/2014/main" id="{324AD656-28D8-AD6A-F9AC-A0E2F73A5B3F}"/>
              </a:ext>
            </a:extLst>
          </p:cNvPr>
          <p:cNvSpPr txBox="1">
            <a:spLocks/>
          </p:cNvSpPr>
          <p:nvPr/>
        </p:nvSpPr>
        <p:spPr bwMode="auto">
          <a:xfrm>
            <a:off x="585793" y="1147723"/>
            <a:ext cx="8645989" cy="1419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marL="342900" indent="-342900">
              <a:spcBef>
                <a:spcPts val="4100"/>
              </a:spcBef>
              <a:buFont typeface="Arial" panose="020B0604020202020204" pitchFamily="34" charset="0"/>
              <a:buChar char="•"/>
            </a:pPr>
            <a:r>
              <a:rPr lang="en-US" altLang="zh-CN" sz="2200">
                <a:latin typeface="Arial" panose="020B0604020202020204" pitchFamily="34" charset="0"/>
                <a:cs typeface="Arial" panose="020B0604020202020204" pitchFamily="34" charset="0"/>
                <a:sym typeface="Arial" panose="020B0604020202020204" pitchFamily="34" charset="0"/>
              </a:rPr>
              <a:t>Using the idea from local moves, our algorithm can perform an optional step to </a:t>
            </a:r>
            <a:r>
              <a:rPr lang="en-US" altLang="zh-CN" sz="2200">
                <a:solidFill>
                  <a:srgbClr val="C00000"/>
                </a:solidFill>
                <a:latin typeface="Arial" panose="020B0604020202020204" pitchFamily="34" charset="0"/>
                <a:cs typeface="Arial" panose="020B0604020202020204" pitchFamily="34" charset="0"/>
                <a:sym typeface="Arial" panose="020B0604020202020204" pitchFamily="34" charset="0"/>
              </a:rPr>
              <a:t>flip leaf nodes </a:t>
            </a:r>
            <a:r>
              <a:rPr lang="en-US" altLang="zh-CN" sz="2200">
                <a:latin typeface="Arial" panose="020B0604020202020204" pitchFamily="34" charset="0"/>
                <a:cs typeface="Arial" panose="020B0604020202020204" pitchFamily="34" charset="0"/>
                <a:sym typeface="Arial" panose="020B0604020202020204" pitchFamily="34" charset="0"/>
              </a:rPr>
              <a:t>to achieve a better aspect ratio while not severely hurting stability.</a:t>
            </a:r>
            <a:endParaRPr lang="zh-CN" altLang="zh-CN" sz="2200">
              <a:latin typeface="Arial" panose="020B0604020202020204" pitchFamily="34" charset="0"/>
              <a:cs typeface="Arial" panose="020B0604020202020204" pitchFamily="34" charset="0"/>
              <a:sym typeface="Arial" panose="020B0604020202020204" pitchFamily="34" charset="0"/>
            </a:endParaRPr>
          </a:p>
        </p:txBody>
      </p:sp>
      <p:sp>
        <p:nvSpPr>
          <p:cNvPr id="15" name="文本框 14">
            <a:extLst>
              <a:ext uri="{FF2B5EF4-FFF2-40B4-BE49-F238E27FC236}">
                <a16:creationId xmlns:a16="http://schemas.microsoft.com/office/drawing/2014/main" id="{156A04D5-E5E6-E0AE-2AF2-D2BF7217714B}"/>
              </a:ext>
            </a:extLst>
          </p:cNvPr>
          <p:cNvSpPr txBox="1"/>
          <p:nvPr/>
        </p:nvSpPr>
        <p:spPr>
          <a:xfrm>
            <a:off x="585793" y="2565955"/>
            <a:ext cx="8163186" cy="1107996"/>
          </a:xfrm>
          <a:prstGeom prst="rect">
            <a:avLst/>
          </a:prstGeom>
          <a:noFill/>
        </p:spPr>
        <p:txBody>
          <a:bodyPr wrap="square">
            <a:spAutoFit/>
          </a:bodyPr>
          <a:lstStyle/>
          <a:p>
            <a:pPr marL="285750" indent="-285750">
              <a:buFont typeface="Arial" panose="020B0604020202020204" pitchFamily="34" charset="0"/>
              <a:buChar char="•"/>
            </a:pPr>
            <a:r>
              <a:rPr lang="en-US" altLang="zh-CN" sz="2200">
                <a:latin typeface="Arial" panose="020B0604020202020204" pitchFamily="34" charset="0"/>
                <a:cs typeface="Arial" panose="020B0604020202020204" pitchFamily="34" charset="0"/>
                <a:sym typeface="Arial" panose="020B0604020202020204" pitchFamily="34" charset="0"/>
              </a:rPr>
              <a:t>The Global Layout Tree handles insertion and deletion simply by putting the weight of the corresponding node to 0. Thus making </a:t>
            </a:r>
            <a:r>
              <a:rPr lang="en-US" altLang="zh-CN" sz="2200">
                <a:solidFill>
                  <a:srgbClr val="C00000"/>
                </a:solidFill>
                <a:latin typeface="Arial" panose="020B0604020202020204" pitchFamily="34" charset="0"/>
                <a:cs typeface="Arial" panose="020B0604020202020204" pitchFamily="34" charset="0"/>
                <a:sym typeface="Arial" panose="020B0604020202020204" pitchFamily="34" charset="0"/>
              </a:rPr>
              <a:t>re-insertions</a:t>
            </a:r>
            <a:r>
              <a:rPr lang="en-US" altLang="zh-CN" sz="2200">
                <a:latin typeface="Arial" panose="020B0604020202020204" pitchFamily="34" charset="0"/>
                <a:cs typeface="Arial" panose="020B0604020202020204" pitchFamily="34" charset="0"/>
                <a:sym typeface="Arial" panose="020B0604020202020204" pitchFamily="34" charset="0"/>
              </a:rPr>
              <a:t> more stable.</a:t>
            </a:r>
            <a:endParaRPr lang="zh-CN" altLang="en-US" sz="2200"/>
          </a:p>
        </p:txBody>
      </p:sp>
      <p:pic>
        <p:nvPicPr>
          <p:cNvPr id="3" name="图片 2">
            <a:extLst>
              <a:ext uri="{FF2B5EF4-FFF2-40B4-BE49-F238E27FC236}">
                <a16:creationId xmlns:a16="http://schemas.microsoft.com/office/drawing/2014/main" id="{31CDEDC2-2F58-AABB-1183-685BA0EA45AE}"/>
              </a:ext>
            </a:extLst>
          </p:cNvPr>
          <p:cNvPicPr>
            <a:picLocks noChangeAspect="1"/>
          </p:cNvPicPr>
          <p:nvPr/>
        </p:nvPicPr>
        <p:blipFill>
          <a:blip r:embed="rId3"/>
          <a:stretch>
            <a:fillRect/>
          </a:stretch>
        </p:blipFill>
        <p:spPr>
          <a:xfrm>
            <a:off x="838200" y="3859751"/>
            <a:ext cx="6608073" cy="2310799"/>
          </a:xfrm>
          <a:prstGeom prst="rect">
            <a:avLst/>
          </a:prstGeom>
        </p:spPr>
      </p:pic>
    </p:spTree>
    <p:extLst>
      <p:ext uri="{BB962C8B-B14F-4D97-AF65-F5344CB8AC3E}">
        <p14:creationId xmlns:p14="http://schemas.microsoft.com/office/powerpoint/2010/main" val="37194175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anim calcmode="lin" valueType="num">
                                      <p:cBhvr>
                                        <p:cTn id="8" dur="250" fill="hold"/>
                                        <p:tgtEl>
                                          <p:spTgt spid="27"/>
                                        </p:tgtEl>
                                        <p:attrNameLst>
                                          <p:attrName>ppt_x</p:attrName>
                                        </p:attrNameLst>
                                      </p:cBhvr>
                                      <p:tavLst>
                                        <p:tav tm="0">
                                          <p:val>
                                            <p:strVal val="#ppt_x"/>
                                          </p:val>
                                        </p:tav>
                                        <p:tav tm="100000">
                                          <p:val>
                                            <p:strVal val="#ppt_x"/>
                                          </p:val>
                                        </p:tav>
                                      </p:tavLst>
                                    </p:anim>
                                    <p:anim calcmode="lin" valueType="num">
                                      <p:cBhvr>
                                        <p:cTn id="9" dur="25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50"/>
                                        <p:tgtEl>
                                          <p:spTgt spid="15"/>
                                        </p:tgtEl>
                                      </p:cBhvr>
                                    </p:animEffect>
                                    <p:anim calcmode="lin" valueType="num">
                                      <p:cBhvr>
                                        <p:cTn id="15" dur="250" fill="hold"/>
                                        <p:tgtEl>
                                          <p:spTgt spid="15"/>
                                        </p:tgtEl>
                                        <p:attrNameLst>
                                          <p:attrName>ppt_x</p:attrName>
                                        </p:attrNameLst>
                                      </p:cBhvr>
                                      <p:tavLst>
                                        <p:tav tm="0">
                                          <p:val>
                                            <p:strVal val="#ppt_x"/>
                                          </p:val>
                                        </p:tav>
                                        <p:tav tm="100000">
                                          <p:val>
                                            <p:strVal val="#ppt_x"/>
                                          </p:val>
                                        </p:tav>
                                      </p:tavLst>
                                    </p:anim>
                                    <p:anim calcmode="lin" valueType="num">
                                      <p:cBhvr>
                                        <p:cTn id="16" dur="250" fill="hold"/>
                                        <p:tgtEl>
                                          <p:spTgt spid="15"/>
                                        </p:tgtEl>
                                        <p:attrNameLst>
                                          <p:attrName>ppt_y</p:attrName>
                                        </p:attrNameLst>
                                      </p:cBhvr>
                                      <p:tavLst>
                                        <p:tav tm="0">
                                          <p:val>
                                            <p:strVal val="#ppt_y-.1"/>
                                          </p:val>
                                        </p:tav>
                                        <p:tav tm="100000">
                                          <p:val>
                                            <p:strVal val="#ppt_y"/>
                                          </p:val>
                                        </p:tav>
                                      </p:tavLst>
                                    </p:anim>
                                  </p:childTnLst>
                                </p:cTn>
                              </p:par>
                            </p:childTnLst>
                          </p:cTn>
                        </p:par>
                        <p:par>
                          <p:cTn id="17" fill="hold">
                            <p:stCondLst>
                              <p:cond delay="25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50"/>
                                        <p:tgtEl>
                                          <p:spTgt spid="3"/>
                                        </p:tgtEl>
                                      </p:cBhvr>
                                    </p:animEffect>
                                    <p:anim calcmode="lin" valueType="num">
                                      <p:cBhvr>
                                        <p:cTn id="21" dur="250" fill="hold"/>
                                        <p:tgtEl>
                                          <p:spTgt spid="3"/>
                                        </p:tgtEl>
                                        <p:attrNameLst>
                                          <p:attrName>ppt_x</p:attrName>
                                        </p:attrNameLst>
                                      </p:cBhvr>
                                      <p:tavLst>
                                        <p:tav tm="0">
                                          <p:val>
                                            <p:strVal val="#ppt_x"/>
                                          </p:val>
                                        </p:tav>
                                        <p:tav tm="100000">
                                          <p:val>
                                            <p:strVal val="#ppt_x"/>
                                          </p:val>
                                        </p:tav>
                                      </p:tavLst>
                                    </p:anim>
                                    <p:anim calcmode="lin" valueType="num">
                                      <p:cBhvr>
                                        <p:cTn id="22"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descr="Introduction…">
            <a:extLst>
              <a:ext uri="{FF2B5EF4-FFF2-40B4-BE49-F238E27FC236}">
                <a16:creationId xmlns:a16="http://schemas.microsoft.com/office/drawing/2014/main" id="{70DF75EA-1939-4C46-87D4-2A514A85F5B9}"/>
              </a:ext>
            </a:extLst>
          </p:cNvPr>
          <p:cNvSpPr>
            <a:spLocks noGrp="1"/>
          </p:cNvSpPr>
          <p:nvPr>
            <p:ph type="body" idx="4294967295"/>
          </p:nvPr>
        </p:nvSpPr>
        <p:spPr bwMode="auto">
          <a:xfrm>
            <a:off x="1415480" y="1448780"/>
            <a:ext cx="7995253" cy="4445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54426" tIns="54426" rIns="54426" bIns="54426" rtlCol="0">
            <a:normAutofit/>
          </a:bodyPr>
          <a:lstStyle/>
          <a:p>
            <a:pPr>
              <a:buClr>
                <a:srgbClr val="BE0204"/>
              </a:buClr>
              <a:buFontTx/>
              <a:buChar char="•"/>
            </a:pPr>
            <a:r>
              <a:rPr lang="zh-CN" altLang="zh-CN" dirty="0">
                <a:solidFill>
                  <a:srgbClr val="260808"/>
                </a:solidFill>
                <a:latin typeface="Arial" panose="020B0604020202020204" pitchFamily="34" charset="0"/>
                <a:cs typeface="Arial" panose="020B0604020202020204" pitchFamily="34" charset="0"/>
              </a:rPr>
              <a:t>Introduction</a:t>
            </a:r>
          </a:p>
          <a:p>
            <a:pPr>
              <a:buClr>
                <a:srgbClr val="BE0204"/>
              </a:buClr>
              <a:buFontTx/>
              <a:buChar char="•"/>
            </a:pPr>
            <a:r>
              <a:rPr lang="zh-CN" altLang="zh-CN" b="1" dirty="0">
                <a:latin typeface="Arial" panose="020B0604020202020204" pitchFamily="34" charset="0"/>
                <a:cs typeface="Arial" panose="020B0604020202020204" pitchFamily="34" charset="0"/>
              </a:rPr>
              <a:t>Approach</a:t>
            </a:r>
          </a:p>
          <a:p>
            <a:pPr marL="571477"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Hierarchical Size-based Pairing</a:t>
            </a:r>
          </a:p>
          <a:p>
            <a:pPr marL="571477"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Interactive Treemap Generation</a:t>
            </a:r>
          </a:p>
          <a:p>
            <a:pPr marL="571477" lvl="1" indent="-293676">
              <a:spcBef>
                <a:spcPct val="0"/>
              </a:spcBef>
              <a:buClr>
                <a:srgbClr val="FA8716"/>
              </a:buClr>
              <a:buFont typeface="Times" panose="02020603050405020304" pitchFamily="18" charset="0"/>
              <a:buChar char="•"/>
            </a:pPr>
            <a:r>
              <a:rPr lang="en-US" altLang="zh-CN" sz="1500" b="1">
                <a:latin typeface="Arial" panose="020B0604020202020204" pitchFamily="34" charset="0"/>
                <a:cs typeface="Arial" panose="020B0604020202020204" pitchFamily="34" charset="0"/>
              </a:rPr>
              <a:t>Customizing Global Layout Tree</a:t>
            </a:r>
            <a:endParaRPr lang="zh-CN" altLang="zh-CN" sz="1500" b="1">
              <a:latin typeface="Arial" panose="020B0604020202020204" pitchFamily="34" charset="0"/>
              <a:cs typeface="Arial" panose="020B0604020202020204" pitchFamily="34" charset="0"/>
            </a:endParaRPr>
          </a:p>
          <a:p>
            <a:pPr>
              <a:buClr>
                <a:srgbClr val="BE0204"/>
              </a:buClr>
              <a:buFontTx/>
              <a:buChar char="•"/>
            </a:pPr>
            <a:r>
              <a:rPr lang="zh-CN" altLang="zh-CN">
                <a:latin typeface="Arial" panose="020B0604020202020204" pitchFamily="34" charset="0"/>
                <a:cs typeface="Arial" panose="020B0604020202020204" pitchFamily="34" charset="0"/>
              </a:rPr>
              <a:t>Results </a:t>
            </a:r>
            <a:r>
              <a:rPr lang="zh-CN" altLang="zh-CN" dirty="0">
                <a:latin typeface="Arial" panose="020B0604020202020204" pitchFamily="34" charset="0"/>
                <a:cs typeface="Arial" panose="020B0604020202020204" pitchFamily="34" charset="0"/>
              </a:rPr>
              <a:t>and Evaluation</a:t>
            </a:r>
            <a:endParaRPr lang="en-US" altLang="zh-CN" dirty="0">
              <a:latin typeface="Arial" panose="020B0604020202020204" pitchFamily="34" charset="0"/>
              <a:cs typeface="Arial" panose="020B0604020202020204" pitchFamily="34" charset="0"/>
            </a:endParaRPr>
          </a:p>
          <a:p>
            <a:pPr marL="572800"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Dataset Classifications</a:t>
            </a:r>
          </a:p>
          <a:p>
            <a:pPr marL="572800"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Quantatitive Comparison</a:t>
            </a:r>
          </a:p>
          <a:p>
            <a:pPr>
              <a:buClr>
                <a:srgbClr val="BE0204"/>
              </a:buClr>
              <a:buFontTx/>
              <a:buChar char="•"/>
            </a:pPr>
            <a:r>
              <a:rPr lang="zh-CN" altLang="zh-CN">
                <a:latin typeface="Arial" panose="020B0604020202020204" pitchFamily="34" charset="0"/>
                <a:cs typeface="Arial" panose="020B0604020202020204" pitchFamily="34" charset="0"/>
              </a:rPr>
              <a:t>Conclusion</a:t>
            </a:r>
            <a:endParaRPr lang="zh-CN" altLang="zh-CN" dirty="0">
              <a:latin typeface="Arial" panose="020B0604020202020204" pitchFamily="34" charset="0"/>
              <a:cs typeface="Arial" panose="020B0604020202020204" pitchFamily="34" charset="0"/>
            </a:endParaRPr>
          </a:p>
        </p:txBody>
      </p:sp>
      <p:sp>
        <p:nvSpPr>
          <p:cNvPr id="9218" name="Rectangle 2" descr="Agenda">
            <a:extLst>
              <a:ext uri="{FF2B5EF4-FFF2-40B4-BE49-F238E27FC236}">
                <a16:creationId xmlns:a16="http://schemas.microsoft.com/office/drawing/2014/main" id="{BAF6E00C-79E1-4B88-9F35-DD51130D3D71}"/>
              </a:ext>
            </a:extLst>
          </p:cNvPr>
          <p:cNvSpPr>
            <a:spLocks noGrp="1"/>
          </p:cNvSpPr>
          <p:nvPr>
            <p:ph type="title" idx="4294967295"/>
          </p:nvPr>
        </p:nvSpPr>
        <p:spPr bwMode="auto">
          <a:xfrm>
            <a:off x="575387" y="128634"/>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dirty="0">
                <a:solidFill>
                  <a:srgbClr val="C00000"/>
                </a:solidFill>
                <a:latin typeface="Arial" panose="020B0604020202020204" pitchFamily="34" charset="0"/>
                <a:cs typeface="Arial" panose="020B0604020202020204" pitchFamily="34" charset="0"/>
              </a:rPr>
              <a:t>Outline</a:t>
            </a:r>
            <a:endParaRPr lang="zh-CN" altLang="zh-CN" dirty="0">
              <a:solidFill>
                <a:srgbClr val="C00000"/>
              </a:solidFill>
              <a:latin typeface="Arial" panose="020B0604020202020204" pitchFamily="34" charset="0"/>
              <a:cs typeface="Arial" panose="020B0604020202020204" pitchFamily="34" charset="0"/>
            </a:endParaRPr>
          </a:p>
        </p:txBody>
      </p:sp>
      <p:sp>
        <p:nvSpPr>
          <p:cNvPr id="5" name="灯片编号占位符 4">
            <a:extLst>
              <a:ext uri="{FF2B5EF4-FFF2-40B4-BE49-F238E27FC236}">
                <a16:creationId xmlns:a16="http://schemas.microsoft.com/office/drawing/2014/main" id="{F70FF970-FBD5-437D-B046-6E307DC0D7F7}"/>
              </a:ext>
            </a:extLst>
          </p:cNvPr>
          <p:cNvSpPr>
            <a:spLocks noGrp="1"/>
          </p:cNvSpPr>
          <p:nvPr>
            <p:ph type="sldNum" sz="quarter" idx="10"/>
          </p:nvPr>
        </p:nvSpPr>
        <p:spPr/>
        <p:txBody>
          <a:bodyPr/>
          <a:lstStyle/>
          <a:p>
            <a:fld id="{E1EC0364-EED2-479F-9FC0-3C637C2ED495}" type="slidenum">
              <a:rPr lang="zh-CN" altLang="zh-CN" smtClean="0"/>
              <a:pPr/>
              <a:t>27</a:t>
            </a:fld>
            <a:endParaRPr lang="zh-CN" altLang="zh-CN"/>
          </a:p>
        </p:txBody>
      </p:sp>
    </p:spTree>
    <p:extLst>
      <p:ext uri="{BB962C8B-B14F-4D97-AF65-F5344CB8AC3E}">
        <p14:creationId xmlns:p14="http://schemas.microsoft.com/office/powerpoint/2010/main" val="99222348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50" name="Rectangle 14" descr="Constrained Graph Layout">
            <a:extLst>
              <a:ext uri="{FF2B5EF4-FFF2-40B4-BE49-F238E27FC236}">
                <a16:creationId xmlns:a16="http://schemas.microsoft.com/office/drawing/2014/main" id="{3EDA1873-4FFB-46C5-B8C8-983653728B06}"/>
              </a:ext>
            </a:extLst>
          </p:cNvPr>
          <p:cNvSpPr>
            <a:spLocks noGrp="1"/>
          </p:cNvSpPr>
          <p:nvPr>
            <p:ph type="title" idx="4294967295"/>
          </p:nvPr>
        </p:nvSpPr>
        <p:spPr bwMode="auto">
          <a:xfrm>
            <a:off x="312209" y="-129015"/>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Customizing Global Layout Tree</a:t>
            </a:r>
          </a:p>
        </p:txBody>
      </p:sp>
      <p:sp>
        <p:nvSpPr>
          <p:cNvPr id="4" name="灯片编号占位符 3">
            <a:extLst>
              <a:ext uri="{FF2B5EF4-FFF2-40B4-BE49-F238E27FC236}">
                <a16:creationId xmlns:a16="http://schemas.microsoft.com/office/drawing/2014/main" id="{8B4F065E-0D59-4AB5-9EF7-B2A7EE34139F}"/>
              </a:ext>
            </a:extLst>
          </p:cNvPr>
          <p:cNvSpPr>
            <a:spLocks noGrp="1"/>
          </p:cNvSpPr>
          <p:nvPr>
            <p:ph type="sldNum" sz="quarter" idx="10"/>
          </p:nvPr>
        </p:nvSpPr>
        <p:spPr>
          <a:xfrm>
            <a:off x="838200" y="6407557"/>
            <a:ext cx="2743200" cy="365125"/>
          </a:xfrm>
        </p:spPr>
        <p:txBody>
          <a:bodyPr/>
          <a:lstStyle/>
          <a:p>
            <a:fld id="{E1EC0364-EED2-479F-9FC0-3C637C2ED495}" type="slidenum">
              <a:rPr lang="zh-CN" altLang="zh-CN" smtClean="0"/>
              <a:pPr/>
              <a:t>28</a:t>
            </a:fld>
            <a:endParaRPr lang="zh-CN" altLang="zh-CN"/>
          </a:p>
        </p:txBody>
      </p:sp>
      <p:sp>
        <p:nvSpPr>
          <p:cNvPr id="12" name="Text Box 1" descr="Given a graph G(V,E)…">
            <a:extLst>
              <a:ext uri="{FF2B5EF4-FFF2-40B4-BE49-F238E27FC236}">
                <a16:creationId xmlns:a16="http://schemas.microsoft.com/office/drawing/2014/main" id="{E427F454-323A-F8FA-4793-05698340132F}"/>
              </a:ext>
            </a:extLst>
          </p:cNvPr>
          <p:cNvSpPr txBox="1">
            <a:spLocks/>
          </p:cNvSpPr>
          <p:nvPr/>
        </p:nvSpPr>
        <p:spPr bwMode="auto">
          <a:xfrm>
            <a:off x="504154" y="1129509"/>
            <a:ext cx="4103465" cy="720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marL="355600" indent="-355600" defTabSz="584200">
              <a:defRPr sz="3400">
                <a:solidFill>
                  <a:srgbClr val="000000"/>
                </a:solidFill>
                <a:latin typeface="Helvetica Neue" charset="0"/>
                <a:ea typeface="Helvetica Neue" charset="0"/>
                <a:cs typeface="Helvetica Neue" charset="0"/>
                <a:sym typeface="Helvetica Neue" charset="0"/>
              </a:defRPr>
            </a:lvl1pPr>
            <a:lvl2pPr defTabSz="584200">
              <a:defRPr sz="3400">
                <a:solidFill>
                  <a:srgbClr val="000000"/>
                </a:solidFill>
                <a:latin typeface="Helvetica Neue" charset="0"/>
                <a:ea typeface="Helvetica Neue" charset="0"/>
                <a:cs typeface="Helvetica Neue" charset="0"/>
                <a:sym typeface="Helvetica Neue" charset="0"/>
              </a:defRPr>
            </a:lvl2pPr>
            <a:lvl3pPr defTabSz="584200">
              <a:defRPr sz="3400">
                <a:solidFill>
                  <a:srgbClr val="000000"/>
                </a:solidFill>
                <a:latin typeface="Helvetica Neue" charset="0"/>
                <a:ea typeface="Helvetica Neue" charset="0"/>
                <a:cs typeface="Helvetica Neue" charset="0"/>
                <a:sym typeface="Helvetica Neue" charset="0"/>
              </a:defRPr>
            </a:lvl3pPr>
            <a:lvl4pPr defTabSz="584200">
              <a:defRPr sz="3400">
                <a:solidFill>
                  <a:srgbClr val="000000"/>
                </a:solidFill>
                <a:latin typeface="Helvetica Neue" charset="0"/>
                <a:ea typeface="Helvetica Neue" charset="0"/>
                <a:cs typeface="Helvetica Neue" charset="0"/>
                <a:sym typeface="Helvetica Neue" charset="0"/>
              </a:defRPr>
            </a:lvl4pPr>
            <a:lvl5pPr defTabSz="584200">
              <a:defRPr sz="3400">
                <a:solidFill>
                  <a:srgbClr val="000000"/>
                </a:solidFill>
                <a:latin typeface="Helvetica Neue" charset="0"/>
                <a:ea typeface="Helvetica Neue" charset="0"/>
                <a:cs typeface="Helvetica Neue" charset="0"/>
                <a:sym typeface="Helvetica Neue" charset="0"/>
              </a:defRPr>
            </a:lvl5pPr>
            <a:lvl6pPr marL="4572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fontAlgn="base" hangingPunct="0">
              <a:lnSpc>
                <a:spcPct val="80000"/>
              </a:lnSpc>
              <a:spcBef>
                <a:spcPts val="4200"/>
              </a:spcBef>
              <a:spcAft>
                <a:spcPct val="0"/>
              </a:spcAft>
              <a:buSzPct val="145000"/>
              <a:buFontTx/>
              <a:buChar char="•"/>
            </a:pPr>
            <a:endParaRPr lang="zh-CN" altLang="zh-CN" sz="3600" dirty="0">
              <a:latin typeface="Arial" panose="020B0604020202020204" pitchFamily="34" charset="0"/>
              <a:cs typeface="Arial" panose="020B0604020202020204" pitchFamily="34" charset="0"/>
              <a:sym typeface="Arial" panose="020B0604020202020204" pitchFamily="34" charset="0"/>
            </a:endParaRPr>
          </a:p>
        </p:txBody>
      </p:sp>
      <p:sp>
        <p:nvSpPr>
          <p:cNvPr id="27" name="Text Box 10" descr="Node-link Graph">
            <a:extLst>
              <a:ext uri="{FF2B5EF4-FFF2-40B4-BE49-F238E27FC236}">
                <a16:creationId xmlns:a16="http://schemas.microsoft.com/office/drawing/2014/main" id="{324AD656-28D8-AD6A-F9AC-A0E2F73A5B3F}"/>
              </a:ext>
            </a:extLst>
          </p:cNvPr>
          <p:cNvSpPr txBox="1">
            <a:spLocks/>
          </p:cNvSpPr>
          <p:nvPr/>
        </p:nvSpPr>
        <p:spPr bwMode="auto">
          <a:xfrm>
            <a:off x="312209" y="1184864"/>
            <a:ext cx="8645989" cy="62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Node re-pairing</a:t>
            </a:r>
            <a:endParaRPr lang="zh-CN" altLang="zh-CN" sz="2200">
              <a:latin typeface="Arial" panose="020B0604020202020204" pitchFamily="34" charset="0"/>
              <a:cs typeface="Arial" panose="020B0604020202020204" pitchFamily="34" charset="0"/>
              <a:sym typeface="Arial" panose="020B0604020202020204" pitchFamily="34" charset="0"/>
            </a:endParaRPr>
          </a:p>
        </p:txBody>
      </p:sp>
      <p:pic>
        <p:nvPicPr>
          <p:cNvPr id="5" name="图片 4">
            <a:extLst>
              <a:ext uri="{FF2B5EF4-FFF2-40B4-BE49-F238E27FC236}">
                <a16:creationId xmlns:a16="http://schemas.microsoft.com/office/drawing/2014/main" id="{C8E9376F-29E1-CD2D-F944-63D51FD03F7D}"/>
              </a:ext>
            </a:extLst>
          </p:cNvPr>
          <p:cNvPicPr>
            <a:picLocks noChangeAspect="1"/>
          </p:cNvPicPr>
          <p:nvPr/>
        </p:nvPicPr>
        <p:blipFill>
          <a:blip r:embed="rId3"/>
          <a:stretch>
            <a:fillRect/>
          </a:stretch>
        </p:blipFill>
        <p:spPr>
          <a:xfrm>
            <a:off x="2209800" y="2096529"/>
            <a:ext cx="1874101" cy="1651808"/>
          </a:xfrm>
          <a:prstGeom prst="rect">
            <a:avLst/>
          </a:prstGeom>
        </p:spPr>
      </p:pic>
      <p:sp>
        <p:nvSpPr>
          <p:cNvPr id="10" name="Text Box 10" descr="Node-link Graph">
            <a:extLst>
              <a:ext uri="{FF2B5EF4-FFF2-40B4-BE49-F238E27FC236}">
                <a16:creationId xmlns:a16="http://schemas.microsoft.com/office/drawing/2014/main" id="{B43700FC-97FA-58B7-C438-C57EFCFC10F0}"/>
              </a:ext>
            </a:extLst>
          </p:cNvPr>
          <p:cNvSpPr txBox="1">
            <a:spLocks/>
          </p:cNvSpPr>
          <p:nvPr/>
        </p:nvSpPr>
        <p:spPr bwMode="auto">
          <a:xfrm>
            <a:off x="2625803" y="3748337"/>
            <a:ext cx="1214678" cy="62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R</a:t>
            </a:r>
            <a:r>
              <a:rPr lang="en-US" altLang="zh-CN" sz="2200" baseline="-25000">
                <a:latin typeface="Arial" panose="020B0604020202020204" pitchFamily="34" charset="0"/>
                <a:cs typeface="Arial" panose="020B0604020202020204" pitchFamily="34" charset="0"/>
                <a:sym typeface="Arial" panose="020B0604020202020204" pitchFamily="34" charset="0"/>
              </a:rPr>
              <a:t>1</a:t>
            </a:r>
            <a:r>
              <a:rPr lang="en-US" altLang="zh-CN" sz="2200">
                <a:latin typeface="Arial" panose="020B0604020202020204" pitchFamily="34" charset="0"/>
                <a:cs typeface="Arial" panose="020B0604020202020204" pitchFamily="34" charset="0"/>
                <a:sym typeface="Arial" panose="020B0604020202020204" pitchFamily="34" charset="0"/>
              </a:rPr>
              <a:t>&gt;R</a:t>
            </a:r>
            <a:r>
              <a:rPr lang="en-US" altLang="zh-CN" sz="2200" baseline="-25000">
                <a:latin typeface="Arial" panose="020B0604020202020204" pitchFamily="34" charset="0"/>
                <a:cs typeface="Arial" panose="020B0604020202020204" pitchFamily="34" charset="0"/>
                <a:sym typeface="Arial" panose="020B0604020202020204" pitchFamily="34" charset="0"/>
              </a:rPr>
              <a:t>2</a:t>
            </a:r>
            <a:r>
              <a:rPr lang="en-US" altLang="zh-CN" sz="2200">
                <a:latin typeface="Arial" panose="020B0604020202020204" pitchFamily="34" charset="0"/>
                <a:cs typeface="Arial" panose="020B0604020202020204" pitchFamily="34" charset="0"/>
                <a:sym typeface="Arial" panose="020B0604020202020204" pitchFamily="34" charset="0"/>
              </a:rPr>
              <a:t> </a:t>
            </a:r>
            <a:r>
              <a:rPr lang="en-US" altLang="zh-CN" sz="2200">
                <a:solidFill>
                  <a:srgbClr val="C00000"/>
                </a:solidFill>
                <a:latin typeface="Arial" panose="020B0604020202020204" pitchFamily="34" charset="0"/>
                <a:cs typeface="Arial" panose="020B0604020202020204" pitchFamily="34" charset="0"/>
                <a:sym typeface="Arial" panose="020B0604020202020204" pitchFamily="34" charset="0"/>
              </a:rPr>
              <a:t>?</a:t>
            </a:r>
            <a:endParaRPr lang="zh-CN" altLang="zh-CN" sz="2200" baseline="-25000">
              <a:solidFill>
                <a:srgbClr val="C00000"/>
              </a:solidFill>
              <a:latin typeface="Arial" panose="020B0604020202020204" pitchFamily="34" charset="0"/>
              <a:cs typeface="Arial" panose="020B0604020202020204" pitchFamily="34" charset="0"/>
              <a:sym typeface="Arial" panose="020B0604020202020204" pitchFamily="34" charset="0"/>
            </a:endParaRPr>
          </a:p>
        </p:txBody>
      </p:sp>
      <p:sp>
        <p:nvSpPr>
          <p:cNvPr id="11" name="箭头: 下 10">
            <a:extLst>
              <a:ext uri="{FF2B5EF4-FFF2-40B4-BE49-F238E27FC236}">
                <a16:creationId xmlns:a16="http://schemas.microsoft.com/office/drawing/2014/main" id="{E0525E1A-99D5-DE49-9316-C74CD24CF0FB}"/>
              </a:ext>
            </a:extLst>
          </p:cNvPr>
          <p:cNvSpPr/>
          <p:nvPr/>
        </p:nvSpPr>
        <p:spPr>
          <a:xfrm rot="16200000">
            <a:off x="5144980" y="2901276"/>
            <a:ext cx="575294" cy="934767"/>
          </a:xfrm>
          <a:prstGeom prst="downArrow">
            <a:avLst>
              <a:gd name="adj1" fmla="val 34769"/>
              <a:gd name="adj2" fmla="val 73718"/>
            </a:avLst>
          </a:prstGeom>
          <a:solidFill>
            <a:srgbClr val="7E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D9A3888-76BA-778F-A979-49D041B03560}"/>
              </a:ext>
            </a:extLst>
          </p:cNvPr>
          <p:cNvPicPr>
            <a:picLocks noChangeAspect="1"/>
          </p:cNvPicPr>
          <p:nvPr/>
        </p:nvPicPr>
        <p:blipFill>
          <a:blip r:embed="rId4"/>
          <a:stretch>
            <a:fillRect/>
          </a:stretch>
        </p:blipFill>
        <p:spPr>
          <a:xfrm>
            <a:off x="6787141" y="2034840"/>
            <a:ext cx="1968560" cy="1775185"/>
          </a:xfrm>
          <a:prstGeom prst="rect">
            <a:avLst/>
          </a:prstGeom>
        </p:spPr>
      </p:pic>
      <p:sp>
        <p:nvSpPr>
          <p:cNvPr id="14" name="Text Box 10" descr="Node-link Graph">
            <a:extLst>
              <a:ext uri="{FF2B5EF4-FFF2-40B4-BE49-F238E27FC236}">
                <a16:creationId xmlns:a16="http://schemas.microsoft.com/office/drawing/2014/main" id="{3F26E90C-35E7-111C-EE8B-1922D46B3993}"/>
              </a:ext>
            </a:extLst>
          </p:cNvPr>
          <p:cNvSpPr txBox="1">
            <a:spLocks/>
          </p:cNvSpPr>
          <p:nvPr/>
        </p:nvSpPr>
        <p:spPr bwMode="auto">
          <a:xfrm>
            <a:off x="7255105" y="3770949"/>
            <a:ext cx="1214678" cy="62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R</a:t>
            </a:r>
            <a:r>
              <a:rPr lang="en-US" altLang="zh-CN" sz="2200" baseline="-25000">
                <a:latin typeface="Arial" panose="020B0604020202020204" pitchFamily="34" charset="0"/>
                <a:cs typeface="Arial" panose="020B0604020202020204" pitchFamily="34" charset="0"/>
                <a:sym typeface="Arial" panose="020B0604020202020204" pitchFamily="34" charset="0"/>
              </a:rPr>
              <a:t>1</a:t>
            </a:r>
            <a:r>
              <a:rPr lang="en-US" altLang="zh-CN" sz="2200">
                <a:latin typeface="Arial" panose="020B0604020202020204" pitchFamily="34" charset="0"/>
                <a:cs typeface="Arial" panose="020B0604020202020204" pitchFamily="34" charset="0"/>
                <a:sym typeface="Arial" panose="020B0604020202020204" pitchFamily="34" charset="0"/>
              </a:rPr>
              <a:t>&gt;R</a:t>
            </a:r>
            <a:r>
              <a:rPr lang="en-US" altLang="zh-CN" sz="2200" baseline="-25000">
                <a:latin typeface="Arial" panose="020B0604020202020204" pitchFamily="34" charset="0"/>
                <a:cs typeface="Arial" panose="020B0604020202020204" pitchFamily="34" charset="0"/>
                <a:sym typeface="Arial" panose="020B0604020202020204" pitchFamily="34" charset="0"/>
              </a:rPr>
              <a:t>2</a:t>
            </a:r>
            <a:r>
              <a:rPr lang="en-US" altLang="zh-CN" sz="2200">
                <a:latin typeface="Arial" panose="020B0604020202020204" pitchFamily="34" charset="0"/>
                <a:cs typeface="Arial" panose="020B0604020202020204" pitchFamily="34" charset="0"/>
                <a:sym typeface="Arial" panose="020B0604020202020204" pitchFamily="34" charset="0"/>
              </a:rPr>
              <a:t> </a:t>
            </a:r>
            <a:r>
              <a:rPr lang="zh-CN" altLang="en-US" sz="2200">
                <a:solidFill>
                  <a:srgbClr val="C00000"/>
                </a:solidFill>
                <a:latin typeface="Arial" panose="020B0604020202020204" pitchFamily="34" charset="0"/>
                <a:cs typeface="Arial" panose="020B0604020202020204" pitchFamily="34" charset="0"/>
                <a:sym typeface="Arial" panose="020B0604020202020204" pitchFamily="34" charset="0"/>
              </a:rPr>
              <a:t>！</a:t>
            </a:r>
            <a:endParaRPr lang="zh-CN" altLang="zh-CN" sz="2200" baseline="-25000">
              <a:solidFill>
                <a:srgbClr val="C00000"/>
              </a:solidFill>
              <a:latin typeface="Arial" panose="020B0604020202020204" pitchFamily="34" charset="0"/>
              <a:cs typeface="Arial" panose="020B0604020202020204" pitchFamily="34" charset="0"/>
              <a:sym typeface="Arial" panose="020B0604020202020204" pitchFamily="34" charset="0"/>
            </a:endParaRPr>
          </a:p>
        </p:txBody>
      </p:sp>
      <p:pic>
        <p:nvPicPr>
          <p:cNvPr id="9" name="图片 8">
            <a:extLst>
              <a:ext uri="{FF2B5EF4-FFF2-40B4-BE49-F238E27FC236}">
                <a16:creationId xmlns:a16="http://schemas.microsoft.com/office/drawing/2014/main" id="{049077A8-E0CF-1BB6-4393-A2382A70D275}"/>
              </a:ext>
            </a:extLst>
          </p:cNvPr>
          <p:cNvPicPr>
            <a:picLocks noChangeAspect="1"/>
          </p:cNvPicPr>
          <p:nvPr/>
        </p:nvPicPr>
        <p:blipFill rotWithShape="1">
          <a:blip r:embed="rId5"/>
          <a:srcRect t="1540" r="54365"/>
          <a:stretch/>
        </p:blipFill>
        <p:spPr>
          <a:xfrm>
            <a:off x="2173106" y="2096529"/>
            <a:ext cx="2450781" cy="2142673"/>
          </a:xfrm>
          <a:prstGeom prst="rect">
            <a:avLst/>
          </a:prstGeom>
        </p:spPr>
      </p:pic>
      <p:pic>
        <p:nvPicPr>
          <p:cNvPr id="17" name="图片 16">
            <a:extLst>
              <a:ext uri="{FF2B5EF4-FFF2-40B4-BE49-F238E27FC236}">
                <a16:creationId xmlns:a16="http://schemas.microsoft.com/office/drawing/2014/main" id="{40C95D9C-1886-B71D-D410-E55EC8CCDB0F}"/>
              </a:ext>
            </a:extLst>
          </p:cNvPr>
          <p:cNvPicPr>
            <a:picLocks noChangeAspect="1"/>
          </p:cNvPicPr>
          <p:nvPr/>
        </p:nvPicPr>
        <p:blipFill rotWithShape="1">
          <a:blip r:embed="rId5"/>
          <a:srcRect l="50590" t="1540"/>
          <a:stretch/>
        </p:blipFill>
        <p:spPr>
          <a:xfrm>
            <a:off x="6241367" y="2096528"/>
            <a:ext cx="2653496" cy="2142673"/>
          </a:xfrm>
          <a:prstGeom prst="rect">
            <a:avLst/>
          </a:prstGeom>
        </p:spPr>
      </p:pic>
    </p:spTree>
    <p:extLst>
      <p:ext uri="{BB962C8B-B14F-4D97-AF65-F5344CB8AC3E}">
        <p14:creationId xmlns:p14="http://schemas.microsoft.com/office/powerpoint/2010/main" val="26122077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anim calcmode="lin" valueType="num">
                                      <p:cBhvr>
                                        <p:cTn id="20" dur="250" fill="hold"/>
                                        <p:tgtEl>
                                          <p:spTgt spid="11"/>
                                        </p:tgtEl>
                                        <p:attrNameLst>
                                          <p:attrName>ppt_x</p:attrName>
                                        </p:attrNameLst>
                                      </p:cBhvr>
                                      <p:tavLst>
                                        <p:tav tm="0">
                                          <p:val>
                                            <p:strVal val="#ppt_x"/>
                                          </p:val>
                                        </p:tav>
                                        <p:tav tm="100000">
                                          <p:val>
                                            <p:strVal val="#ppt_x"/>
                                          </p:val>
                                        </p:tav>
                                      </p:tavLst>
                                    </p:anim>
                                    <p:anim calcmode="lin" valueType="num">
                                      <p:cBhvr>
                                        <p:cTn id="21" dur="25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anim calcmode="lin" valueType="num">
                                      <p:cBhvr>
                                        <p:cTn id="25" dur="250" fill="hold"/>
                                        <p:tgtEl>
                                          <p:spTgt spid="7"/>
                                        </p:tgtEl>
                                        <p:attrNameLst>
                                          <p:attrName>ppt_x</p:attrName>
                                        </p:attrNameLst>
                                      </p:cBhvr>
                                      <p:tavLst>
                                        <p:tav tm="0">
                                          <p:val>
                                            <p:strVal val="#ppt_x"/>
                                          </p:val>
                                        </p:tav>
                                        <p:tav tm="100000">
                                          <p:val>
                                            <p:strVal val="#ppt_x"/>
                                          </p:val>
                                        </p:tav>
                                      </p:tavLst>
                                    </p:anim>
                                    <p:anim calcmode="lin" valueType="num">
                                      <p:cBhvr>
                                        <p:cTn id="26" dur="25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250"/>
                            </p:stCondLst>
                            <p:childTnLst>
                              <p:par>
                                <p:cTn id="28" presetID="42"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50"/>
                                        <p:tgtEl>
                                          <p:spTgt spid="14"/>
                                        </p:tgtEl>
                                      </p:cBhvr>
                                    </p:animEffect>
                                    <p:anim calcmode="lin" valueType="num">
                                      <p:cBhvr>
                                        <p:cTn id="31" dur="250" fill="hold"/>
                                        <p:tgtEl>
                                          <p:spTgt spid="14"/>
                                        </p:tgtEl>
                                        <p:attrNameLst>
                                          <p:attrName>ppt_x</p:attrName>
                                        </p:attrNameLst>
                                      </p:cBhvr>
                                      <p:tavLst>
                                        <p:tav tm="0">
                                          <p:val>
                                            <p:strVal val="#ppt_x"/>
                                          </p:val>
                                        </p:tav>
                                        <p:tav tm="100000">
                                          <p:val>
                                            <p:strVal val="#ppt_x"/>
                                          </p:val>
                                        </p:tav>
                                      </p:tavLst>
                                    </p:anim>
                                    <p:anim calcmode="lin" valueType="num">
                                      <p:cBhvr>
                                        <p:cTn id="32"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2.91667E-6 2.59259E-6 L 0.00052 0.34398 " pathEditMode="relative" rAng="0" ptsTypes="AA">
                                      <p:cBhvr>
                                        <p:cTn id="36" dur="500" fill="hold"/>
                                        <p:tgtEl>
                                          <p:spTgt spid="5"/>
                                        </p:tgtEl>
                                        <p:attrNameLst>
                                          <p:attrName>ppt_x</p:attrName>
                                          <p:attrName>ppt_y</p:attrName>
                                        </p:attrNameLst>
                                      </p:cBhvr>
                                      <p:rCtr x="26" y="17199"/>
                                    </p:animMotion>
                                  </p:childTnLst>
                                </p:cTn>
                              </p:par>
                              <p:par>
                                <p:cTn id="37" presetID="42" presetClass="path" presetSubtype="0" accel="50000" decel="50000" fill="hold" grpId="1" nodeType="withEffect">
                                  <p:stCondLst>
                                    <p:cond delay="0"/>
                                  </p:stCondLst>
                                  <p:childTnLst>
                                    <p:animMotion origin="layout" path="M -4.16667E-6 3.7037E-7 L -0.00104 0.34977 " pathEditMode="relative" rAng="0" ptsTypes="AA">
                                      <p:cBhvr>
                                        <p:cTn id="38" dur="500" fill="hold"/>
                                        <p:tgtEl>
                                          <p:spTgt spid="10"/>
                                        </p:tgtEl>
                                        <p:attrNameLst>
                                          <p:attrName>ppt_x</p:attrName>
                                          <p:attrName>ppt_y</p:attrName>
                                        </p:attrNameLst>
                                      </p:cBhvr>
                                      <p:rCtr x="-52" y="17477"/>
                                    </p:animMotion>
                                  </p:childTnLst>
                                </p:cTn>
                              </p:par>
                              <p:par>
                                <p:cTn id="39" presetID="42" presetClass="path" presetSubtype="0" accel="50000" decel="50000" fill="hold" nodeType="withEffect">
                                  <p:stCondLst>
                                    <p:cond delay="0"/>
                                  </p:stCondLst>
                                  <p:childTnLst>
                                    <p:animMotion origin="layout" path="M 2.08333E-7 2.59259E-6 L -0.00195 0.3493 " pathEditMode="relative" rAng="0" ptsTypes="AA">
                                      <p:cBhvr>
                                        <p:cTn id="40" dur="500" fill="hold"/>
                                        <p:tgtEl>
                                          <p:spTgt spid="7"/>
                                        </p:tgtEl>
                                        <p:attrNameLst>
                                          <p:attrName>ppt_x</p:attrName>
                                          <p:attrName>ppt_y</p:attrName>
                                        </p:attrNameLst>
                                      </p:cBhvr>
                                      <p:rCtr x="-104" y="17454"/>
                                    </p:animMotion>
                                  </p:childTnLst>
                                </p:cTn>
                              </p:par>
                              <p:par>
                                <p:cTn id="41" presetID="42" presetClass="path" presetSubtype="0" accel="50000" decel="50000" fill="hold" grpId="1" nodeType="withEffect">
                                  <p:stCondLst>
                                    <p:cond delay="0"/>
                                  </p:stCondLst>
                                  <p:childTnLst>
                                    <p:animMotion origin="layout" path="M -1.66667E-6 -3.7037E-7 L 0.00026 0.33889 " pathEditMode="relative" rAng="0" ptsTypes="AA">
                                      <p:cBhvr>
                                        <p:cTn id="42" dur="500" fill="hold"/>
                                        <p:tgtEl>
                                          <p:spTgt spid="14"/>
                                        </p:tgtEl>
                                        <p:attrNameLst>
                                          <p:attrName>ppt_x</p:attrName>
                                          <p:attrName>ppt_y</p:attrName>
                                        </p:attrNameLst>
                                      </p:cBhvr>
                                      <p:rCtr x="13" y="16944"/>
                                    </p:animMotion>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animBg="1"/>
      <p:bldP spid="14" grpId="0"/>
      <p:bldP spid="14" grpId="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50" name="Rectangle 14" descr="Constrained Graph Layout">
            <a:extLst>
              <a:ext uri="{FF2B5EF4-FFF2-40B4-BE49-F238E27FC236}">
                <a16:creationId xmlns:a16="http://schemas.microsoft.com/office/drawing/2014/main" id="{3EDA1873-4FFB-46C5-B8C8-983653728B06}"/>
              </a:ext>
            </a:extLst>
          </p:cNvPr>
          <p:cNvSpPr>
            <a:spLocks noGrp="1"/>
          </p:cNvSpPr>
          <p:nvPr>
            <p:ph type="title" idx="4294967295"/>
          </p:nvPr>
        </p:nvSpPr>
        <p:spPr bwMode="auto">
          <a:xfrm>
            <a:off x="312209" y="-129015"/>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Customizing Global Layout Tree</a:t>
            </a:r>
          </a:p>
        </p:txBody>
      </p:sp>
      <p:sp>
        <p:nvSpPr>
          <p:cNvPr id="4" name="灯片编号占位符 3">
            <a:extLst>
              <a:ext uri="{FF2B5EF4-FFF2-40B4-BE49-F238E27FC236}">
                <a16:creationId xmlns:a16="http://schemas.microsoft.com/office/drawing/2014/main" id="{8B4F065E-0D59-4AB5-9EF7-B2A7EE34139F}"/>
              </a:ext>
            </a:extLst>
          </p:cNvPr>
          <p:cNvSpPr>
            <a:spLocks noGrp="1"/>
          </p:cNvSpPr>
          <p:nvPr>
            <p:ph type="sldNum" sz="quarter" idx="10"/>
          </p:nvPr>
        </p:nvSpPr>
        <p:spPr/>
        <p:txBody>
          <a:bodyPr/>
          <a:lstStyle/>
          <a:p>
            <a:fld id="{E1EC0364-EED2-479F-9FC0-3C637C2ED495}" type="slidenum">
              <a:rPr lang="zh-CN" altLang="zh-CN" smtClean="0"/>
              <a:pPr/>
              <a:t>29</a:t>
            </a:fld>
            <a:endParaRPr lang="zh-CN" altLang="zh-CN"/>
          </a:p>
        </p:txBody>
      </p:sp>
      <p:sp>
        <p:nvSpPr>
          <p:cNvPr id="12" name="Text Box 1" descr="Given a graph G(V,E)…">
            <a:extLst>
              <a:ext uri="{FF2B5EF4-FFF2-40B4-BE49-F238E27FC236}">
                <a16:creationId xmlns:a16="http://schemas.microsoft.com/office/drawing/2014/main" id="{E427F454-323A-F8FA-4793-05698340132F}"/>
              </a:ext>
            </a:extLst>
          </p:cNvPr>
          <p:cNvSpPr txBox="1">
            <a:spLocks/>
          </p:cNvSpPr>
          <p:nvPr/>
        </p:nvSpPr>
        <p:spPr bwMode="auto">
          <a:xfrm>
            <a:off x="504154" y="1129509"/>
            <a:ext cx="4103465" cy="720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marL="355600" indent="-355600" defTabSz="584200">
              <a:defRPr sz="3400">
                <a:solidFill>
                  <a:srgbClr val="000000"/>
                </a:solidFill>
                <a:latin typeface="Helvetica Neue" charset="0"/>
                <a:ea typeface="Helvetica Neue" charset="0"/>
                <a:cs typeface="Helvetica Neue" charset="0"/>
                <a:sym typeface="Helvetica Neue" charset="0"/>
              </a:defRPr>
            </a:lvl1pPr>
            <a:lvl2pPr defTabSz="584200">
              <a:defRPr sz="3400">
                <a:solidFill>
                  <a:srgbClr val="000000"/>
                </a:solidFill>
                <a:latin typeface="Helvetica Neue" charset="0"/>
                <a:ea typeface="Helvetica Neue" charset="0"/>
                <a:cs typeface="Helvetica Neue" charset="0"/>
                <a:sym typeface="Helvetica Neue" charset="0"/>
              </a:defRPr>
            </a:lvl2pPr>
            <a:lvl3pPr defTabSz="584200">
              <a:defRPr sz="3400">
                <a:solidFill>
                  <a:srgbClr val="000000"/>
                </a:solidFill>
                <a:latin typeface="Helvetica Neue" charset="0"/>
                <a:ea typeface="Helvetica Neue" charset="0"/>
                <a:cs typeface="Helvetica Neue" charset="0"/>
                <a:sym typeface="Helvetica Neue" charset="0"/>
              </a:defRPr>
            </a:lvl3pPr>
            <a:lvl4pPr defTabSz="584200">
              <a:defRPr sz="3400">
                <a:solidFill>
                  <a:srgbClr val="000000"/>
                </a:solidFill>
                <a:latin typeface="Helvetica Neue" charset="0"/>
                <a:ea typeface="Helvetica Neue" charset="0"/>
                <a:cs typeface="Helvetica Neue" charset="0"/>
                <a:sym typeface="Helvetica Neue" charset="0"/>
              </a:defRPr>
            </a:lvl4pPr>
            <a:lvl5pPr defTabSz="584200">
              <a:defRPr sz="3400">
                <a:solidFill>
                  <a:srgbClr val="000000"/>
                </a:solidFill>
                <a:latin typeface="Helvetica Neue" charset="0"/>
                <a:ea typeface="Helvetica Neue" charset="0"/>
                <a:cs typeface="Helvetica Neue" charset="0"/>
                <a:sym typeface="Helvetica Neue" charset="0"/>
              </a:defRPr>
            </a:lvl5pPr>
            <a:lvl6pPr marL="4572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fontAlgn="base" hangingPunct="0">
              <a:lnSpc>
                <a:spcPct val="80000"/>
              </a:lnSpc>
              <a:spcBef>
                <a:spcPts val="4200"/>
              </a:spcBef>
              <a:spcAft>
                <a:spcPct val="0"/>
              </a:spcAft>
              <a:buSzPct val="145000"/>
              <a:buFontTx/>
              <a:buChar char="•"/>
            </a:pPr>
            <a:endParaRPr lang="zh-CN" altLang="zh-CN" sz="3600" dirty="0">
              <a:latin typeface="Arial" panose="020B0604020202020204" pitchFamily="34" charset="0"/>
              <a:cs typeface="Arial" panose="020B0604020202020204" pitchFamily="34" charset="0"/>
              <a:sym typeface="Arial" panose="020B0604020202020204" pitchFamily="34" charset="0"/>
            </a:endParaRPr>
          </a:p>
        </p:txBody>
      </p:sp>
      <p:sp>
        <p:nvSpPr>
          <p:cNvPr id="27" name="Text Box 10" descr="Node-link Graph">
            <a:extLst>
              <a:ext uri="{FF2B5EF4-FFF2-40B4-BE49-F238E27FC236}">
                <a16:creationId xmlns:a16="http://schemas.microsoft.com/office/drawing/2014/main" id="{324AD656-28D8-AD6A-F9AC-A0E2F73A5B3F}"/>
              </a:ext>
            </a:extLst>
          </p:cNvPr>
          <p:cNvSpPr txBox="1">
            <a:spLocks/>
          </p:cNvSpPr>
          <p:nvPr/>
        </p:nvSpPr>
        <p:spPr bwMode="auto">
          <a:xfrm>
            <a:off x="312209" y="1184864"/>
            <a:ext cx="8645989" cy="62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Label friendly splitting</a:t>
            </a:r>
            <a:endParaRPr lang="zh-CN" altLang="zh-CN" sz="2200">
              <a:latin typeface="Arial" panose="020B0604020202020204" pitchFamily="34" charset="0"/>
              <a:cs typeface="Arial" panose="020B0604020202020204" pitchFamily="34" charset="0"/>
              <a:sym typeface="Arial" panose="020B0604020202020204" pitchFamily="34" charset="0"/>
            </a:endParaRPr>
          </a:p>
        </p:txBody>
      </p:sp>
      <p:pic>
        <p:nvPicPr>
          <p:cNvPr id="13" name="图片 12">
            <a:extLst>
              <a:ext uri="{FF2B5EF4-FFF2-40B4-BE49-F238E27FC236}">
                <a16:creationId xmlns:a16="http://schemas.microsoft.com/office/drawing/2014/main" id="{7D1BB57E-38FE-16FB-4882-3B2E28691556}"/>
              </a:ext>
            </a:extLst>
          </p:cNvPr>
          <p:cNvPicPr>
            <a:picLocks noChangeAspect="1"/>
          </p:cNvPicPr>
          <p:nvPr/>
        </p:nvPicPr>
        <p:blipFill rotWithShape="1">
          <a:blip r:embed="rId3"/>
          <a:srcRect b="54903"/>
          <a:stretch/>
        </p:blipFill>
        <p:spPr>
          <a:xfrm>
            <a:off x="2413059" y="2653802"/>
            <a:ext cx="2133710" cy="2144969"/>
          </a:xfrm>
          <a:prstGeom prst="rect">
            <a:avLst/>
          </a:prstGeom>
        </p:spPr>
      </p:pic>
      <p:pic>
        <p:nvPicPr>
          <p:cNvPr id="17" name="图片 16">
            <a:extLst>
              <a:ext uri="{FF2B5EF4-FFF2-40B4-BE49-F238E27FC236}">
                <a16:creationId xmlns:a16="http://schemas.microsoft.com/office/drawing/2014/main" id="{02CE85EE-5718-28DF-1298-411F9ED6C78E}"/>
              </a:ext>
            </a:extLst>
          </p:cNvPr>
          <p:cNvPicPr>
            <a:picLocks noChangeAspect="1"/>
          </p:cNvPicPr>
          <p:nvPr/>
        </p:nvPicPr>
        <p:blipFill rotWithShape="1">
          <a:blip r:embed="rId3"/>
          <a:srcRect l="3191" t="56094" r="-3191" b="-1191"/>
          <a:stretch/>
        </p:blipFill>
        <p:spPr>
          <a:xfrm>
            <a:off x="6464460" y="2653801"/>
            <a:ext cx="2133710" cy="2144969"/>
          </a:xfrm>
          <a:prstGeom prst="rect">
            <a:avLst/>
          </a:prstGeom>
        </p:spPr>
      </p:pic>
      <p:sp>
        <p:nvSpPr>
          <p:cNvPr id="18" name="箭头: 下 17">
            <a:extLst>
              <a:ext uri="{FF2B5EF4-FFF2-40B4-BE49-F238E27FC236}">
                <a16:creationId xmlns:a16="http://schemas.microsoft.com/office/drawing/2014/main" id="{C4B1FE9B-9567-C1AD-98CE-45A8D8B6A8B7}"/>
              </a:ext>
            </a:extLst>
          </p:cNvPr>
          <p:cNvSpPr/>
          <p:nvPr/>
        </p:nvSpPr>
        <p:spPr>
          <a:xfrm rot="16200000">
            <a:off x="5217968" y="3325557"/>
            <a:ext cx="575294" cy="934767"/>
          </a:xfrm>
          <a:prstGeom prst="downArrow">
            <a:avLst>
              <a:gd name="adj1" fmla="val 34769"/>
              <a:gd name="adj2" fmla="val 73718"/>
            </a:avLst>
          </a:prstGeom>
          <a:solidFill>
            <a:srgbClr val="7E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 Box 1" descr="Given a graph G(V,E)…">
            <a:extLst>
              <a:ext uri="{FF2B5EF4-FFF2-40B4-BE49-F238E27FC236}">
                <a16:creationId xmlns:a16="http://schemas.microsoft.com/office/drawing/2014/main" id="{22067EFB-2D51-A40B-BF14-C6AFF0AC2585}"/>
              </a:ext>
            </a:extLst>
          </p:cNvPr>
          <p:cNvSpPr txBox="1">
            <a:spLocks/>
          </p:cNvSpPr>
          <p:nvPr/>
        </p:nvSpPr>
        <p:spPr bwMode="auto">
          <a:xfrm>
            <a:off x="656554" y="1281909"/>
            <a:ext cx="4103465" cy="720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marL="355600" indent="-355600" defTabSz="584200">
              <a:defRPr sz="3400">
                <a:solidFill>
                  <a:srgbClr val="000000"/>
                </a:solidFill>
                <a:latin typeface="Helvetica Neue" charset="0"/>
                <a:ea typeface="Helvetica Neue" charset="0"/>
                <a:cs typeface="Helvetica Neue" charset="0"/>
                <a:sym typeface="Helvetica Neue" charset="0"/>
              </a:defRPr>
            </a:lvl1pPr>
            <a:lvl2pPr defTabSz="584200">
              <a:defRPr sz="3400">
                <a:solidFill>
                  <a:srgbClr val="000000"/>
                </a:solidFill>
                <a:latin typeface="Helvetica Neue" charset="0"/>
                <a:ea typeface="Helvetica Neue" charset="0"/>
                <a:cs typeface="Helvetica Neue" charset="0"/>
                <a:sym typeface="Helvetica Neue" charset="0"/>
              </a:defRPr>
            </a:lvl2pPr>
            <a:lvl3pPr defTabSz="584200">
              <a:defRPr sz="3400">
                <a:solidFill>
                  <a:srgbClr val="000000"/>
                </a:solidFill>
                <a:latin typeface="Helvetica Neue" charset="0"/>
                <a:ea typeface="Helvetica Neue" charset="0"/>
                <a:cs typeface="Helvetica Neue" charset="0"/>
                <a:sym typeface="Helvetica Neue" charset="0"/>
              </a:defRPr>
            </a:lvl3pPr>
            <a:lvl4pPr defTabSz="584200">
              <a:defRPr sz="3400">
                <a:solidFill>
                  <a:srgbClr val="000000"/>
                </a:solidFill>
                <a:latin typeface="Helvetica Neue" charset="0"/>
                <a:ea typeface="Helvetica Neue" charset="0"/>
                <a:cs typeface="Helvetica Neue" charset="0"/>
                <a:sym typeface="Helvetica Neue" charset="0"/>
              </a:defRPr>
            </a:lvl4pPr>
            <a:lvl5pPr defTabSz="584200">
              <a:defRPr sz="3400">
                <a:solidFill>
                  <a:srgbClr val="000000"/>
                </a:solidFill>
                <a:latin typeface="Helvetica Neue" charset="0"/>
                <a:ea typeface="Helvetica Neue" charset="0"/>
                <a:cs typeface="Helvetica Neue" charset="0"/>
                <a:sym typeface="Helvetica Neue" charset="0"/>
              </a:defRPr>
            </a:lvl5pPr>
            <a:lvl6pPr marL="4572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fontAlgn="base" hangingPunct="0">
              <a:lnSpc>
                <a:spcPct val="80000"/>
              </a:lnSpc>
              <a:spcBef>
                <a:spcPts val="4200"/>
              </a:spcBef>
              <a:spcAft>
                <a:spcPct val="0"/>
              </a:spcAft>
              <a:buSzPct val="145000"/>
              <a:buFontTx/>
              <a:buChar char="•"/>
            </a:pPr>
            <a:endParaRPr lang="zh-CN" altLang="zh-CN" sz="3600" dirty="0">
              <a:latin typeface="Arial" panose="020B0604020202020204" pitchFamily="34" charset="0"/>
              <a:cs typeface="Arial" panose="020B0604020202020204" pitchFamily="34" charset="0"/>
              <a:sym typeface="Arial" panose="020B0604020202020204" pitchFamily="34" charset="0"/>
            </a:endParaRPr>
          </a:p>
        </p:txBody>
      </p:sp>
      <p:sp>
        <p:nvSpPr>
          <p:cNvPr id="20" name="Text Box 10" descr="Node-link Graph">
            <a:extLst>
              <a:ext uri="{FF2B5EF4-FFF2-40B4-BE49-F238E27FC236}">
                <a16:creationId xmlns:a16="http://schemas.microsoft.com/office/drawing/2014/main" id="{E0AA96BD-BC6D-7DD8-1AD9-B7792B969735}"/>
              </a:ext>
            </a:extLst>
          </p:cNvPr>
          <p:cNvSpPr txBox="1">
            <a:spLocks/>
          </p:cNvSpPr>
          <p:nvPr/>
        </p:nvSpPr>
        <p:spPr bwMode="auto">
          <a:xfrm>
            <a:off x="6265563" y="4798770"/>
            <a:ext cx="3251513" cy="62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More visible Labels</a:t>
            </a:r>
            <a:endParaRPr lang="zh-CN" altLang="zh-CN" sz="22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522015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anim calcmode="lin" valueType="num">
                                      <p:cBhvr>
                                        <p:cTn id="8" dur="250" fill="hold"/>
                                        <p:tgtEl>
                                          <p:spTgt spid="13"/>
                                        </p:tgtEl>
                                        <p:attrNameLst>
                                          <p:attrName>ppt_x</p:attrName>
                                        </p:attrNameLst>
                                      </p:cBhvr>
                                      <p:tavLst>
                                        <p:tav tm="0">
                                          <p:val>
                                            <p:strVal val="#ppt_x"/>
                                          </p:val>
                                        </p:tav>
                                        <p:tav tm="100000">
                                          <p:val>
                                            <p:strVal val="#ppt_x"/>
                                          </p:val>
                                        </p:tav>
                                      </p:tavLst>
                                    </p:anim>
                                    <p:anim calcmode="lin" valueType="num">
                                      <p:cBhvr>
                                        <p:cTn id="9" dur="2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50"/>
                                        <p:tgtEl>
                                          <p:spTgt spid="18"/>
                                        </p:tgtEl>
                                      </p:cBhvr>
                                    </p:animEffect>
                                    <p:anim calcmode="lin" valueType="num">
                                      <p:cBhvr>
                                        <p:cTn id="14" dur="250" fill="hold"/>
                                        <p:tgtEl>
                                          <p:spTgt spid="18"/>
                                        </p:tgtEl>
                                        <p:attrNameLst>
                                          <p:attrName>ppt_x</p:attrName>
                                        </p:attrNameLst>
                                      </p:cBhvr>
                                      <p:tavLst>
                                        <p:tav tm="0">
                                          <p:val>
                                            <p:strVal val="#ppt_x"/>
                                          </p:val>
                                        </p:tav>
                                        <p:tav tm="100000">
                                          <p:val>
                                            <p:strVal val="#ppt_x"/>
                                          </p:val>
                                        </p:tav>
                                      </p:tavLst>
                                    </p:anim>
                                    <p:anim calcmode="lin" valueType="num">
                                      <p:cBhvr>
                                        <p:cTn id="15" dur="25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50"/>
                                        <p:tgtEl>
                                          <p:spTgt spid="17"/>
                                        </p:tgtEl>
                                      </p:cBhvr>
                                    </p:animEffect>
                                    <p:anim calcmode="lin" valueType="num">
                                      <p:cBhvr>
                                        <p:cTn id="20" dur="250" fill="hold"/>
                                        <p:tgtEl>
                                          <p:spTgt spid="17"/>
                                        </p:tgtEl>
                                        <p:attrNameLst>
                                          <p:attrName>ppt_x</p:attrName>
                                        </p:attrNameLst>
                                      </p:cBhvr>
                                      <p:tavLst>
                                        <p:tav tm="0">
                                          <p:val>
                                            <p:strVal val="#ppt_x"/>
                                          </p:val>
                                        </p:tav>
                                        <p:tav tm="100000">
                                          <p:val>
                                            <p:strVal val="#ppt_x"/>
                                          </p:val>
                                        </p:tav>
                                      </p:tavLst>
                                    </p:anim>
                                    <p:anim calcmode="lin" valueType="num">
                                      <p:cBhvr>
                                        <p:cTn id="21" dur="25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250"/>
                                        <p:tgtEl>
                                          <p:spTgt spid="20"/>
                                        </p:tgtEl>
                                      </p:cBhvr>
                                    </p:animEffect>
                                    <p:anim calcmode="lin" valueType="num">
                                      <p:cBhvr>
                                        <p:cTn id="26" dur="250" fill="hold"/>
                                        <p:tgtEl>
                                          <p:spTgt spid="20"/>
                                        </p:tgtEl>
                                        <p:attrNameLst>
                                          <p:attrName>ppt_x</p:attrName>
                                        </p:attrNameLst>
                                      </p:cBhvr>
                                      <p:tavLst>
                                        <p:tav tm="0">
                                          <p:val>
                                            <p:strVal val="#ppt_x"/>
                                          </p:val>
                                        </p:tav>
                                        <p:tav tm="100000">
                                          <p:val>
                                            <p:strVal val="#ppt_x"/>
                                          </p:val>
                                        </p:tav>
                                      </p:tavLst>
                                    </p:anim>
                                    <p:anim calcmode="lin" valueType="num">
                                      <p:cBhvr>
                                        <p:cTn id="27" dur="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itle 2">
            <a:extLst>
              <a:ext uri="{FF2B5EF4-FFF2-40B4-BE49-F238E27FC236}">
                <a16:creationId xmlns:a16="http://schemas.microsoft.com/office/drawing/2014/main" id="{EE721CEF-0ABA-4515-5947-365190E5CA1A}"/>
              </a:ext>
            </a:extLst>
          </p:cNvPr>
          <p:cNvSpPr>
            <a:spLocks noGrp="1"/>
          </p:cNvSpPr>
          <p:nvPr>
            <p:ph type="title"/>
          </p:nvPr>
        </p:nvSpPr>
        <p:spPr>
          <a:xfrm>
            <a:off x="2084191" y="150869"/>
            <a:ext cx="7811967" cy="1552290"/>
          </a:xfrm>
        </p:spPr>
        <p:txBody>
          <a:bodyPr>
            <a:normAutofit/>
          </a:bodyPr>
          <a:lstStyle/>
          <a:p>
            <a:r>
              <a:rPr lang="en-US" altLang="zh-CN" sz="4000">
                <a:latin typeface="Arial" panose="020B0604020202020204" pitchFamily="34" charset="0"/>
                <a:cs typeface="Arial" panose="020B0604020202020204" pitchFamily="34" charset="0"/>
              </a:rPr>
              <a:t>Treemap ——</a:t>
            </a:r>
            <a:br>
              <a:rPr lang="en-US" altLang="zh-CN" sz="4000">
                <a:latin typeface="Arial" panose="020B0604020202020204" pitchFamily="34" charset="0"/>
                <a:cs typeface="Arial" panose="020B0604020202020204" pitchFamily="34" charset="0"/>
              </a:rPr>
            </a:br>
            <a:r>
              <a:rPr lang="en-US" altLang="zh-CN" sz="4000">
                <a:latin typeface="Arial" panose="020B0604020202020204" pitchFamily="34" charset="0"/>
                <a:cs typeface="Arial" panose="020B0604020202020204" pitchFamily="34" charset="0"/>
              </a:rPr>
              <a:t>	        Classic and Popular!</a:t>
            </a:r>
          </a:p>
        </p:txBody>
      </p:sp>
      <p:grpSp>
        <p:nvGrpSpPr>
          <p:cNvPr id="5" name="Group 2">
            <a:extLst>
              <a:ext uri="{FF2B5EF4-FFF2-40B4-BE49-F238E27FC236}">
                <a16:creationId xmlns:a16="http://schemas.microsoft.com/office/drawing/2014/main" id="{F6E6DF75-986D-4395-BEB9-5A9CD0D89796}"/>
              </a:ext>
            </a:extLst>
          </p:cNvPr>
          <p:cNvGrpSpPr>
            <a:grpSpLocks/>
          </p:cNvGrpSpPr>
          <p:nvPr/>
        </p:nvGrpSpPr>
        <p:grpSpPr bwMode="auto">
          <a:xfrm>
            <a:off x="401769" y="2303833"/>
            <a:ext cx="3159769" cy="2813056"/>
            <a:chOff x="88759" y="-39483"/>
            <a:chExt cx="4548441" cy="4049868"/>
          </a:xfrm>
        </p:grpSpPr>
        <p:sp>
          <p:nvSpPr>
            <p:cNvPr id="13329" name="Text Box 3" descr="Transport networks">
              <a:extLst>
                <a:ext uri="{FF2B5EF4-FFF2-40B4-BE49-F238E27FC236}">
                  <a16:creationId xmlns:a16="http://schemas.microsoft.com/office/drawing/2014/main" id="{82750FAD-5241-AAA6-375F-66F5671424BA}"/>
                </a:ext>
              </a:extLst>
            </p:cNvPr>
            <p:cNvSpPr txBox="1">
              <a:spLocks/>
            </p:cNvSpPr>
            <p:nvPr/>
          </p:nvSpPr>
          <p:spPr bwMode="auto">
            <a:xfrm>
              <a:off x="88759" y="3044055"/>
              <a:ext cx="4548441" cy="966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5278" tIns="35278" rIns="35278" bIns="35278" anchor="ctr">
              <a:spAutoFit/>
            </a:bodyPr>
            <a:lstStyle>
              <a:lvl1pPr marL="342900" indent="-342900" defTabSz="584200">
                <a:defRPr sz="3400">
                  <a:solidFill>
                    <a:schemeClr val="tx1"/>
                  </a:solidFill>
                  <a:latin typeface="Arial" panose="020B0604020202020204" pitchFamily="34" charset="0"/>
                  <a:ea typeface="ＭＳ Ｐゴシック" panose="020B0600070205080204" pitchFamily="34" charset="-128"/>
                </a:defRPr>
              </a:lvl1pPr>
              <a:lvl2pPr indent="228600" defTabSz="584200">
                <a:defRPr sz="3400">
                  <a:solidFill>
                    <a:schemeClr val="tx1"/>
                  </a:solidFill>
                  <a:latin typeface="Arial" panose="020B0604020202020204" pitchFamily="34" charset="0"/>
                  <a:ea typeface="ＭＳ Ｐゴシック" panose="020B0600070205080204" pitchFamily="34" charset="-128"/>
                </a:defRPr>
              </a:lvl2pPr>
              <a:lvl3pPr defTabSz="584200">
                <a:defRPr sz="3400">
                  <a:solidFill>
                    <a:schemeClr val="tx1"/>
                  </a:solidFill>
                  <a:latin typeface="Arial" panose="020B0604020202020204" pitchFamily="34" charset="0"/>
                  <a:ea typeface="ＭＳ Ｐゴシック" panose="020B0600070205080204" pitchFamily="34" charset="-128"/>
                </a:defRPr>
              </a:lvl3pPr>
              <a:lvl4pPr defTabSz="584200">
                <a:defRPr sz="3400">
                  <a:solidFill>
                    <a:schemeClr val="tx1"/>
                  </a:solidFill>
                  <a:latin typeface="Arial" panose="020B0604020202020204" pitchFamily="34" charset="0"/>
                  <a:ea typeface="ＭＳ Ｐゴシック" panose="020B0600070205080204" pitchFamily="34" charset="-128"/>
                </a:defRPr>
              </a:lvl4pPr>
              <a:lvl5pPr defTabSz="584200">
                <a:defRPr sz="3400">
                  <a:solidFill>
                    <a:schemeClr val="tx1"/>
                  </a:solidFill>
                  <a:latin typeface="Arial" panose="020B0604020202020204" pitchFamily="34" charset="0"/>
                  <a:ea typeface="ＭＳ Ｐゴシック" panose="020B0600070205080204" pitchFamily="34" charset="-128"/>
                </a:defRPr>
              </a:lvl5pPr>
              <a:lvl6pPr marL="3068638" indent="-782638" defTabSz="584200" eaLnBrk="0" fontAlgn="base" hangingPunct="0">
                <a:spcBef>
                  <a:spcPct val="0"/>
                </a:spcBef>
                <a:spcAft>
                  <a:spcPct val="0"/>
                </a:spcAft>
                <a:defRPr sz="3400">
                  <a:solidFill>
                    <a:schemeClr val="tx1"/>
                  </a:solidFill>
                  <a:latin typeface="Arial" panose="020B0604020202020204" pitchFamily="34" charset="0"/>
                  <a:ea typeface="ＭＳ Ｐゴシック" panose="020B0600070205080204" pitchFamily="34" charset="-128"/>
                </a:defRPr>
              </a:lvl6pPr>
              <a:lvl7pPr marL="3525838" indent="-782638" defTabSz="584200" eaLnBrk="0" fontAlgn="base" hangingPunct="0">
                <a:spcBef>
                  <a:spcPct val="0"/>
                </a:spcBef>
                <a:spcAft>
                  <a:spcPct val="0"/>
                </a:spcAft>
                <a:defRPr sz="3400">
                  <a:solidFill>
                    <a:schemeClr val="tx1"/>
                  </a:solidFill>
                  <a:latin typeface="Arial" panose="020B0604020202020204" pitchFamily="34" charset="0"/>
                  <a:ea typeface="ＭＳ Ｐゴシック" panose="020B0600070205080204" pitchFamily="34" charset="-128"/>
                </a:defRPr>
              </a:lvl7pPr>
              <a:lvl8pPr marL="3983038" indent="-782638" defTabSz="584200" eaLnBrk="0" fontAlgn="base" hangingPunct="0">
                <a:spcBef>
                  <a:spcPct val="0"/>
                </a:spcBef>
                <a:spcAft>
                  <a:spcPct val="0"/>
                </a:spcAft>
                <a:defRPr sz="3400">
                  <a:solidFill>
                    <a:schemeClr val="tx1"/>
                  </a:solidFill>
                  <a:latin typeface="Arial" panose="020B0604020202020204" pitchFamily="34" charset="0"/>
                  <a:ea typeface="ＭＳ Ｐゴシック" panose="020B0600070205080204" pitchFamily="34" charset="-128"/>
                </a:defRPr>
              </a:lvl8pPr>
              <a:lvl9pPr marL="4440238" indent="-782638" defTabSz="584200" eaLnBrk="0" fontAlgn="base" hangingPunct="0">
                <a:spcBef>
                  <a:spcPct val="0"/>
                </a:spcBef>
                <a:spcAft>
                  <a:spcPct val="0"/>
                </a:spcAft>
                <a:defRPr sz="3400">
                  <a:solidFill>
                    <a:schemeClr val="tx1"/>
                  </a:solidFill>
                  <a:latin typeface="Arial" panose="020B0604020202020204" pitchFamily="34" charset="0"/>
                  <a:ea typeface="ＭＳ Ｐゴシック" panose="020B0600070205080204" pitchFamily="34" charset="-128"/>
                </a:defRPr>
              </a:lvl9pPr>
            </a:lstStyle>
            <a:p>
              <a:pPr lvl="1" indent="0">
                <a:lnSpc>
                  <a:spcPts val="2500"/>
                </a:lnSpc>
                <a:spcBef>
                  <a:spcPts val="3261"/>
                </a:spcBef>
              </a:pPr>
              <a:r>
                <a:rPr lang="en-US" altLang="zh-CN" sz="1333" b="1">
                  <a:solidFill>
                    <a:srgbClr val="000000"/>
                  </a:solidFill>
                  <a:cs typeface="Arial" panose="020B0604020202020204" pitchFamily="34" charset="0"/>
                  <a:sym typeface="Arial" panose="020B0604020202020204" pitchFamily="34" charset="0"/>
                </a:rPr>
                <a:t>Hard Disk Space Usage visualized in TreeSize </a:t>
              </a:r>
              <a:r>
                <a:rPr lang="zh-CN" altLang="zh-CN" sz="1333" b="1">
                  <a:solidFill>
                    <a:srgbClr val="000000"/>
                  </a:solidFill>
                  <a:cs typeface="Arial" panose="020B0604020202020204" pitchFamily="34" charset="0"/>
                  <a:sym typeface="Arial" panose="020B0604020202020204" pitchFamily="34" charset="0"/>
                </a:rPr>
                <a:t>[</a:t>
              </a:r>
              <a:r>
                <a:rPr lang="en-US" altLang="zh-CN" sz="1333" b="1">
                  <a:solidFill>
                    <a:srgbClr val="000000"/>
                  </a:solidFill>
                  <a:cs typeface="Arial" panose="020B0604020202020204" pitchFamily="34" charset="0"/>
                  <a:sym typeface="Arial" panose="020B0604020202020204" pitchFamily="34" charset="0"/>
                </a:rPr>
                <a:t>1996</a:t>
              </a:r>
              <a:r>
                <a:rPr lang="zh-CN" altLang="zh-CN" sz="1333" b="1">
                  <a:solidFill>
                    <a:srgbClr val="000000"/>
                  </a:solidFill>
                  <a:cs typeface="Arial" panose="020B0604020202020204" pitchFamily="34" charset="0"/>
                  <a:sym typeface="Arial" panose="020B0604020202020204" pitchFamily="34" charset="0"/>
                </a:rPr>
                <a:t>]</a:t>
              </a:r>
            </a:p>
          </p:txBody>
        </p:sp>
        <p:pic>
          <p:nvPicPr>
            <p:cNvPr id="13330" name="Picture 4">
              <a:extLst>
                <a:ext uri="{FF2B5EF4-FFF2-40B4-BE49-F238E27FC236}">
                  <a16:creationId xmlns:a16="http://schemas.microsoft.com/office/drawing/2014/main" id="{115D3F85-F7BD-DC0A-A47A-0E16DD8119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88760" y="-39483"/>
              <a:ext cx="3860041" cy="30416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8" name="Group 5">
            <a:extLst>
              <a:ext uri="{FF2B5EF4-FFF2-40B4-BE49-F238E27FC236}">
                <a16:creationId xmlns:a16="http://schemas.microsoft.com/office/drawing/2014/main" id="{36453258-6867-A5DE-EE47-CA1F6F1A8CAF}"/>
              </a:ext>
            </a:extLst>
          </p:cNvPr>
          <p:cNvGrpSpPr>
            <a:grpSpLocks/>
          </p:cNvGrpSpPr>
          <p:nvPr/>
        </p:nvGrpSpPr>
        <p:grpSpPr bwMode="auto">
          <a:xfrm>
            <a:off x="3453709" y="1903604"/>
            <a:ext cx="3805089" cy="2365592"/>
            <a:chOff x="-586571" y="200912"/>
            <a:chExt cx="5480356" cy="3403914"/>
          </a:xfrm>
        </p:grpSpPr>
        <p:sp>
          <p:nvSpPr>
            <p:cNvPr id="13327" name="Text Box 6" descr="Social networks">
              <a:extLst>
                <a:ext uri="{FF2B5EF4-FFF2-40B4-BE49-F238E27FC236}">
                  <a16:creationId xmlns:a16="http://schemas.microsoft.com/office/drawing/2014/main" id="{7375DD98-83AF-1919-CE83-288ADD99D9E6}"/>
                </a:ext>
              </a:extLst>
            </p:cNvPr>
            <p:cNvSpPr txBox="1">
              <a:spLocks/>
            </p:cNvSpPr>
            <p:nvPr/>
          </p:nvSpPr>
          <p:spPr bwMode="auto">
            <a:xfrm>
              <a:off x="-586571" y="3155672"/>
              <a:ext cx="5480356" cy="449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5278" tIns="35278" rIns="35278" bIns="35278" anchor="ctr">
              <a:spAutoFit/>
            </a:bodyPr>
            <a:lstStyle>
              <a:lvl1pPr marL="342900" indent="-342900" defTabSz="584200">
                <a:defRPr sz="3400">
                  <a:solidFill>
                    <a:schemeClr val="tx1"/>
                  </a:solidFill>
                  <a:latin typeface="Arial" panose="020B0604020202020204" pitchFamily="34" charset="0"/>
                  <a:ea typeface="ＭＳ Ｐゴシック" panose="020B0600070205080204" pitchFamily="34" charset="-128"/>
                </a:defRPr>
              </a:lvl1pPr>
              <a:lvl2pPr indent="228600" defTabSz="584200">
                <a:defRPr sz="3400">
                  <a:solidFill>
                    <a:schemeClr val="tx1"/>
                  </a:solidFill>
                  <a:latin typeface="Arial" panose="020B0604020202020204" pitchFamily="34" charset="0"/>
                  <a:ea typeface="ＭＳ Ｐゴシック" panose="020B0600070205080204" pitchFamily="34" charset="-128"/>
                </a:defRPr>
              </a:lvl2pPr>
              <a:lvl3pPr defTabSz="584200">
                <a:defRPr sz="3400">
                  <a:solidFill>
                    <a:schemeClr val="tx1"/>
                  </a:solidFill>
                  <a:latin typeface="Arial" panose="020B0604020202020204" pitchFamily="34" charset="0"/>
                  <a:ea typeface="ＭＳ Ｐゴシック" panose="020B0600070205080204" pitchFamily="34" charset="-128"/>
                </a:defRPr>
              </a:lvl3pPr>
              <a:lvl4pPr defTabSz="584200">
                <a:defRPr sz="3400">
                  <a:solidFill>
                    <a:schemeClr val="tx1"/>
                  </a:solidFill>
                  <a:latin typeface="Arial" panose="020B0604020202020204" pitchFamily="34" charset="0"/>
                  <a:ea typeface="ＭＳ Ｐゴシック" panose="020B0600070205080204" pitchFamily="34" charset="-128"/>
                </a:defRPr>
              </a:lvl4pPr>
              <a:lvl5pPr defTabSz="584200">
                <a:defRPr sz="3400">
                  <a:solidFill>
                    <a:schemeClr val="tx1"/>
                  </a:solidFill>
                  <a:latin typeface="Arial" panose="020B0604020202020204" pitchFamily="34" charset="0"/>
                  <a:ea typeface="ＭＳ Ｐゴシック" panose="020B0600070205080204" pitchFamily="34" charset="-128"/>
                </a:defRPr>
              </a:lvl5pPr>
              <a:lvl6pPr marL="3068638" indent="-782638" defTabSz="584200" eaLnBrk="0" fontAlgn="base" hangingPunct="0">
                <a:spcBef>
                  <a:spcPct val="0"/>
                </a:spcBef>
                <a:spcAft>
                  <a:spcPct val="0"/>
                </a:spcAft>
                <a:defRPr sz="3400">
                  <a:solidFill>
                    <a:schemeClr val="tx1"/>
                  </a:solidFill>
                  <a:latin typeface="Arial" panose="020B0604020202020204" pitchFamily="34" charset="0"/>
                  <a:ea typeface="ＭＳ Ｐゴシック" panose="020B0600070205080204" pitchFamily="34" charset="-128"/>
                </a:defRPr>
              </a:lvl6pPr>
              <a:lvl7pPr marL="3525838" indent="-782638" defTabSz="584200" eaLnBrk="0" fontAlgn="base" hangingPunct="0">
                <a:spcBef>
                  <a:spcPct val="0"/>
                </a:spcBef>
                <a:spcAft>
                  <a:spcPct val="0"/>
                </a:spcAft>
                <a:defRPr sz="3400">
                  <a:solidFill>
                    <a:schemeClr val="tx1"/>
                  </a:solidFill>
                  <a:latin typeface="Arial" panose="020B0604020202020204" pitchFamily="34" charset="0"/>
                  <a:ea typeface="ＭＳ Ｐゴシック" panose="020B0600070205080204" pitchFamily="34" charset="-128"/>
                </a:defRPr>
              </a:lvl7pPr>
              <a:lvl8pPr marL="3983038" indent="-782638" defTabSz="584200" eaLnBrk="0" fontAlgn="base" hangingPunct="0">
                <a:spcBef>
                  <a:spcPct val="0"/>
                </a:spcBef>
                <a:spcAft>
                  <a:spcPct val="0"/>
                </a:spcAft>
                <a:defRPr sz="3400">
                  <a:solidFill>
                    <a:schemeClr val="tx1"/>
                  </a:solidFill>
                  <a:latin typeface="Arial" panose="020B0604020202020204" pitchFamily="34" charset="0"/>
                  <a:ea typeface="ＭＳ Ｐゴシック" panose="020B0600070205080204" pitchFamily="34" charset="-128"/>
                </a:defRPr>
              </a:lvl8pPr>
              <a:lvl9pPr marL="4440238" indent="-782638" defTabSz="584200" eaLnBrk="0" fontAlgn="base" hangingPunct="0">
                <a:spcBef>
                  <a:spcPct val="0"/>
                </a:spcBef>
                <a:spcAft>
                  <a:spcPct val="0"/>
                </a:spcAft>
                <a:defRPr sz="3400">
                  <a:solidFill>
                    <a:schemeClr val="tx1"/>
                  </a:solidFill>
                  <a:latin typeface="Arial" panose="020B0604020202020204" pitchFamily="34" charset="0"/>
                  <a:ea typeface="ＭＳ Ｐゴシック" panose="020B0600070205080204" pitchFamily="34" charset="-128"/>
                </a:defRPr>
              </a:lvl9pPr>
            </a:lstStyle>
            <a:p>
              <a:pPr lvl="1" algn="ctr">
                <a:lnSpc>
                  <a:spcPts val="2083"/>
                </a:lnSpc>
                <a:spcBef>
                  <a:spcPts val="136"/>
                </a:spcBef>
              </a:pPr>
              <a:r>
                <a:rPr lang="en-US" altLang="zh-CN" sz="1333" b="1">
                  <a:solidFill>
                    <a:srgbClr val="000000"/>
                  </a:solidFill>
                  <a:cs typeface="Arial" panose="020B0604020202020204" pitchFamily="34" charset="0"/>
                  <a:sym typeface="Arial" panose="020B0604020202020204" pitchFamily="34" charset="0"/>
                </a:rPr>
                <a:t>Obama’s 2011 Budget</a:t>
              </a:r>
              <a:r>
                <a:rPr lang="zh-CN" altLang="zh-CN" sz="1333" b="1">
                  <a:solidFill>
                    <a:srgbClr val="000000"/>
                  </a:solidFill>
                  <a:cs typeface="Arial" panose="020B0604020202020204" pitchFamily="34" charset="0"/>
                  <a:sym typeface="Arial" panose="020B0604020202020204" pitchFamily="34" charset="0"/>
                </a:rPr>
                <a:t> [</a:t>
              </a:r>
              <a:r>
                <a:rPr lang="en-US" altLang="zh-CN" sz="1333" b="1">
                  <a:solidFill>
                    <a:srgbClr val="000000"/>
                  </a:solidFill>
                  <a:ea typeface="Helvetica Neue"/>
                  <a:cs typeface="Arial" panose="020B0604020202020204" pitchFamily="34" charset="0"/>
                  <a:sym typeface="Arial" panose="020B0604020202020204" pitchFamily="34" charset="0"/>
                </a:rPr>
                <a:t>The NYT </a:t>
              </a:r>
              <a:r>
                <a:rPr lang="zh-CN" altLang="zh-CN" sz="1333" b="1">
                  <a:solidFill>
                    <a:srgbClr val="000000"/>
                  </a:solidFill>
                  <a:cs typeface="Arial" panose="020B0604020202020204" pitchFamily="34" charset="0"/>
                  <a:sym typeface="Arial" panose="020B0604020202020204" pitchFamily="34" charset="0"/>
                </a:rPr>
                <a:t>201</a:t>
              </a:r>
              <a:r>
                <a:rPr lang="en-US" altLang="zh-CN" sz="1333" b="1">
                  <a:solidFill>
                    <a:srgbClr val="000000"/>
                  </a:solidFill>
                  <a:cs typeface="Arial" panose="020B0604020202020204" pitchFamily="34" charset="0"/>
                  <a:sym typeface="Arial" panose="020B0604020202020204" pitchFamily="34" charset="0"/>
                </a:rPr>
                <a:t>1</a:t>
              </a:r>
              <a:r>
                <a:rPr lang="zh-CN" altLang="zh-CN" sz="1333" b="1">
                  <a:solidFill>
                    <a:srgbClr val="000000"/>
                  </a:solidFill>
                  <a:cs typeface="Arial" panose="020B0604020202020204" pitchFamily="34" charset="0"/>
                  <a:sym typeface="Arial" panose="020B0604020202020204" pitchFamily="34" charset="0"/>
                </a:rPr>
                <a:t>]</a:t>
              </a:r>
            </a:p>
          </p:txBody>
        </p:sp>
        <p:pic>
          <p:nvPicPr>
            <p:cNvPr id="13328" name="Picture 7">
              <a:extLst>
                <a:ext uri="{FF2B5EF4-FFF2-40B4-BE49-F238E27FC236}">
                  <a16:creationId xmlns:a16="http://schemas.microsoft.com/office/drawing/2014/main" id="{D15A0B36-CC00-4FAB-F945-47A726D05B55}"/>
                </a:ext>
              </a:extLst>
            </p:cNvPr>
            <p:cNvPicPr>
              <a:picLocks noChangeAspect="1"/>
            </p:cNvPicPr>
            <p:nvPr/>
          </p:nvPicPr>
          <p:blipFill rotWithShape="1">
            <a:blip r:embed="rId4">
              <a:extLst>
                <a:ext uri="{28A0092B-C50C-407E-A947-70E740481C1C}">
                  <a14:useLocalDpi xmlns:a14="http://schemas.microsoft.com/office/drawing/2010/main" val="0"/>
                </a:ext>
              </a:extLst>
            </a:blip>
            <a:srcRect t="27720" b="20843"/>
            <a:stretch/>
          </p:blipFill>
          <p:spPr bwMode="auto">
            <a:xfrm>
              <a:off x="-263073" y="200912"/>
              <a:ext cx="5039685" cy="304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11" name="Group 8">
            <a:extLst>
              <a:ext uri="{FF2B5EF4-FFF2-40B4-BE49-F238E27FC236}">
                <a16:creationId xmlns:a16="http://schemas.microsoft.com/office/drawing/2014/main" id="{DBE05CB0-38F5-654C-6729-559CAA3E277F}"/>
              </a:ext>
            </a:extLst>
          </p:cNvPr>
          <p:cNvGrpSpPr>
            <a:grpSpLocks/>
          </p:cNvGrpSpPr>
          <p:nvPr/>
        </p:nvGrpSpPr>
        <p:grpSpPr bwMode="auto">
          <a:xfrm>
            <a:off x="3039829" y="4388776"/>
            <a:ext cx="5347654" cy="2318355"/>
            <a:chOff x="84254" y="-27563"/>
            <a:chExt cx="7700765" cy="3338766"/>
          </a:xfrm>
        </p:grpSpPr>
        <p:grpSp>
          <p:nvGrpSpPr>
            <p:cNvPr id="13323" name="Group 9">
              <a:extLst>
                <a:ext uri="{FF2B5EF4-FFF2-40B4-BE49-F238E27FC236}">
                  <a16:creationId xmlns:a16="http://schemas.microsoft.com/office/drawing/2014/main" id="{2C039CC4-4099-5D4C-1B2F-1956509126AC}"/>
                </a:ext>
              </a:extLst>
            </p:cNvPr>
            <p:cNvGrpSpPr>
              <a:grpSpLocks/>
            </p:cNvGrpSpPr>
            <p:nvPr/>
          </p:nvGrpSpPr>
          <p:grpSpPr bwMode="auto">
            <a:xfrm>
              <a:off x="84254" y="-27563"/>
              <a:ext cx="4878323" cy="3284549"/>
              <a:chOff x="0" y="0"/>
              <a:chExt cx="4878322" cy="3284549"/>
            </a:xfrm>
          </p:grpSpPr>
          <p:sp>
            <p:nvSpPr>
              <p:cNvPr id="13325" name="Rectangle 10">
                <a:extLst>
                  <a:ext uri="{FF2B5EF4-FFF2-40B4-BE49-F238E27FC236}">
                    <a16:creationId xmlns:a16="http://schemas.microsoft.com/office/drawing/2014/main" id="{D44C3357-F5D6-780D-2E3D-2607CE16D879}"/>
                  </a:ext>
                </a:extLst>
              </p:cNvPr>
              <p:cNvSpPr>
                <a:spLocks/>
              </p:cNvSpPr>
              <p:nvPr/>
            </p:nvSpPr>
            <p:spPr bwMode="auto">
              <a:xfrm>
                <a:off x="0" y="0"/>
                <a:ext cx="4124749" cy="3284549"/>
              </a:xfrm>
              <a:prstGeom prst="rect">
                <a:avLst/>
              </a:prstGeom>
              <a:solidFill>
                <a:srgbClr val="FFFFFF"/>
              </a:solidFill>
              <a:ln w="25400">
                <a:solidFill>
                  <a:schemeClr val="accent1">
                    <a:alpha val="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31749" tIns="31749" rIns="31749" bIns="31749"/>
              <a:lstStyle/>
              <a:p>
                <a:endParaRPr lang="zh-CN" altLang="zh-CN" sz="1250"/>
              </a:p>
            </p:txBody>
          </p:sp>
          <p:pic>
            <p:nvPicPr>
              <p:cNvPr id="13326" name="Picture 11">
                <a:extLst>
                  <a:ext uri="{FF2B5EF4-FFF2-40B4-BE49-F238E27FC236}">
                    <a16:creationId xmlns:a16="http://schemas.microsoft.com/office/drawing/2014/main" id="{3A0DC965-371B-79C3-44A4-1383DB89CAF8}"/>
                  </a:ext>
                </a:extLst>
              </p:cNvPr>
              <p:cNvPicPr>
                <a:picLocks noChangeAspect="1"/>
              </p:cNvPicPr>
              <p:nvPr/>
            </p:nvPicPr>
            <p:blipFill rotWithShape="1">
              <a:blip r:embed="rId5">
                <a:extLst>
                  <a:ext uri="{28A0092B-C50C-407E-A947-70E740481C1C}">
                    <a14:useLocalDpi xmlns:a14="http://schemas.microsoft.com/office/drawing/2010/main" val="0"/>
                  </a:ext>
                </a:extLst>
              </a:blip>
              <a:srcRect t="1807"/>
              <a:stretch/>
            </p:blipFill>
            <p:spPr bwMode="auto">
              <a:xfrm>
                <a:off x="404476" y="344336"/>
                <a:ext cx="4473846" cy="294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324" name="Text Box 12" descr="Molecular interactions">
              <a:extLst>
                <a:ext uri="{FF2B5EF4-FFF2-40B4-BE49-F238E27FC236}">
                  <a16:creationId xmlns:a16="http://schemas.microsoft.com/office/drawing/2014/main" id="{ADFDE2F3-96D0-E843-89BA-154E38DF34DA}"/>
                </a:ext>
              </a:extLst>
            </p:cNvPr>
            <p:cNvSpPr txBox="1">
              <a:spLocks/>
            </p:cNvSpPr>
            <p:nvPr/>
          </p:nvSpPr>
          <p:spPr bwMode="auto">
            <a:xfrm>
              <a:off x="4104086" y="2455364"/>
              <a:ext cx="3680933" cy="8558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5278" tIns="35278" rIns="35278" bIns="35278" anchor="ctr">
              <a:spAutoFit/>
            </a:bodyPr>
            <a:lstStyle>
              <a:lvl1pPr marL="342900" indent="-342900" defTabSz="584200">
                <a:defRPr sz="3400">
                  <a:solidFill>
                    <a:schemeClr val="tx1"/>
                  </a:solidFill>
                  <a:latin typeface="Arial" panose="020B0604020202020204" pitchFamily="34" charset="0"/>
                  <a:ea typeface="ＭＳ Ｐゴシック" panose="020B0600070205080204" pitchFamily="34" charset="-128"/>
                </a:defRPr>
              </a:lvl1pPr>
              <a:lvl2pPr indent="228600" defTabSz="584200">
                <a:defRPr sz="3400">
                  <a:solidFill>
                    <a:schemeClr val="tx1"/>
                  </a:solidFill>
                  <a:latin typeface="Arial" panose="020B0604020202020204" pitchFamily="34" charset="0"/>
                  <a:ea typeface="ＭＳ Ｐゴシック" panose="020B0600070205080204" pitchFamily="34" charset="-128"/>
                </a:defRPr>
              </a:lvl2pPr>
              <a:lvl3pPr defTabSz="584200">
                <a:defRPr sz="3400">
                  <a:solidFill>
                    <a:schemeClr val="tx1"/>
                  </a:solidFill>
                  <a:latin typeface="Arial" panose="020B0604020202020204" pitchFamily="34" charset="0"/>
                  <a:ea typeface="ＭＳ Ｐゴシック" panose="020B0600070205080204" pitchFamily="34" charset="-128"/>
                </a:defRPr>
              </a:lvl3pPr>
              <a:lvl4pPr defTabSz="584200">
                <a:defRPr sz="3400">
                  <a:solidFill>
                    <a:schemeClr val="tx1"/>
                  </a:solidFill>
                  <a:latin typeface="Arial" panose="020B0604020202020204" pitchFamily="34" charset="0"/>
                  <a:ea typeface="ＭＳ Ｐゴシック" panose="020B0600070205080204" pitchFamily="34" charset="-128"/>
                </a:defRPr>
              </a:lvl4pPr>
              <a:lvl5pPr defTabSz="584200">
                <a:defRPr sz="3400">
                  <a:solidFill>
                    <a:schemeClr val="tx1"/>
                  </a:solidFill>
                  <a:latin typeface="Arial" panose="020B0604020202020204" pitchFamily="34" charset="0"/>
                  <a:ea typeface="ＭＳ Ｐゴシック" panose="020B0600070205080204" pitchFamily="34" charset="-128"/>
                </a:defRPr>
              </a:lvl5pPr>
              <a:lvl6pPr marL="3068638" indent="-782638" defTabSz="584200" eaLnBrk="0" fontAlgn="base" hangingPunct="0">
                <a:spcBef>
                  <a:spcPct val="0"/>
                </a:spcBef>
                <a:spcAft>
                  <a:spcPct val="0"/>
                </a:spcAft>
                <a:defRPr sz="3400">
                  <a:solidFill>
                    <a:schemeClr val="tx1"/>
                  </a:solidFill>
                  <a:latin typeface="Arial" panose="020B0604020202020204" pitchFamily="34" charset="0"/>
                  <a:ea typeface="ＭＳ Ｐゴシック" panose="020B0600070205080204" pitchFamily="34" charset="-128"/>
                </a:defRPr>
              </a:lvl6pPr>
              <a:lvl7pPr marL="3525838" indent="-782638" defTabSz="584200" eaLnBrk="0" fontAlgn="base" hangingPunct="0">
                <a:spcBef>
                  <a:spcPct val="0"/>
                </a:spcBef>
                <a:spcAft>
                  <a:spcPct val="0"/>
                </a:spcAft>
                <a:defRPr sz="3400">
                  <a:solidFill>
                    <a:schemeClr val="tx1"/>
                  </a:solidFill>
                  <a:latin typeface="Arial" panose="020B0604020202020204" pitchFamily="34" charset="0"/>
                  <a:ea typeface="ＭＳ Ｐゴシック" panose="020B0600070205080204" pitchFamily="34" charset="-128"/>
                </a:defRPr>
              </a:lvl7pPr>
              <a:lvl8pPr marL="3983038" indent="-782638" defTabSz="584200" eaLnBrk="0" fontAlgn="base" hangingPunct="0">
                <a:spcBef>
                  <a:spcPct val="0"/>
                </a:spcBef>
                <a:spcAft>
                  <a:spcPct val="0"/>
                </a:spcAft>
                <a:defRPr sz="3400">
                  <a:solidFill>
                    <a:schemeClr val="tx1"/>
                  </a:solidFill>
                  <a:latin typeface="Arial" panose="020B0604020202020204" pitchFamily="34" charset="0"/>
                  <a:ea typeface="ＭＳ Ｐゴシック" panose="020B0600070205080204" pitchFamily="34" charset="-128"/>
                </a:defRPr>
              </a:lvl8pPr>
              <a:lvl9pPr marL="4440238" indent="-782638" defTabSz="584200" eaLnBrk="0" fontAlgn="base" hangingPunct="0">
                <a:spcBef>
                  <a:spcPct val="0"/>
                </a:spcBef>
                <a:spcAft>
                  <a:spcPct val="0"/>
                </a:spcAft>
                <a:defRPr sz="3400">
                  <a:solidFill>
                    <a:schemeClr val="tx1"/>
                  </a:solidFill>
                  <a:latin typeface="Arial" panose="020B0604020202020204" pitchFamily="34" charset="0"/>
                  <a:ea typeface="ＭＳ Ｐゴシック" panose="020B0600070205080204" pitchFamily="34" charset="-128"/>
                </a:defRPr>
              </a:lvl9pPr>
            </a:lstStyle>
            <a:p>
              <a:pPr lvl="1">
                <a:lnSpc>
                  <a:spcPts val="2083"/>
                </a:lnSpc>
                <a:spcBef>
                  <a:spcPts val="136"/>
                </a:spcBef>
              </a:pPr>
              <a:r>
                <a:rPr lang="en-US" altLang="zh-CN" sz="1333" b="1">
                  <a:solidFill>
                    <a:srgbClr val="000000"/>
                  </a:solidFill>
                  <a:cs typeface="Arial" panose="020B0604020202020204" pitchFamily="34" charset="0"/>
                  <a:sym typeface="Arial" panose="020B0604020202020204" pitchFamily="34" charset="0"/>
                </a:rPr>
                <a:t>Treemap Art Program </a:t>
              </a:r>
            </a:p>
            <a:p>
              <a:pPr lvl="1">
                <a:lnSpc>
                  <a:spcPts val="2083"/>
                </a:lnSpc>
                <a:spcBef>
                  <a:spcPts val="136"/>
                </a:spcBef>
              </a:pPr>
              <a:r>
                <a:rPr lang="zh-CN" altLang="zh-CN" sz="1333" b="1">
                  <a:solidFill>
                    <a:srgbClr val="000000"/>
                  </a:solidFill>
                  <a:cs typeface="Arial" panose="020B0604020202020204" pitchFamily="34" charset="0"/>
                  <a:sym typeface="Arial" panose="020B0604020202020204" pitchFamily="34" charset="0"/>
                </a:rPr>
                <a:t>[</a:t>
              </a:r>
              <a:r>
                <a:rPr lang="en-US" altLang="zh-CN" sz="1333" b="1">
                  <a:solidFill>
                    <a:srgbClr val="000000"/>
                  </a:solidFill>
                  <a:cs typeface="Arial" panose="020B0604020202020204" pitchFamily="34" charset="0"/>
                  <a:sym typeface="Arial" panose="020B0604020202020204" pitchFamily="34" charset="0"/>
                </a:rPr>
                <a:t>Ben et al.</a:t>
              </a:r>
              <a:r>
                <a:rPr lang="zh-CN" altLang="zh-CN" sz="1333" b="1">
                  <a:solidFill>
                    <a:srgbClr val="000000"/>
                  </a:solidFill>
                  <a:cs typeface="Arial" panose="020B0604020202020204" pitchFamily="34" charset="0"/>
                  <a:sym typeface="Arial" panose="020B0604020202020204" pitchFamily="34" charset="0"/>
                </a:rPr>
                <a:t> </a:t>
              </a:r>
              <a:r>
                <a:rPr lang="en-US" altLang="zh-CN" sz="1333" b="1">
                  <a:solidFill>
                    <a:srgbClr val="000000"/>
                  </a:solidFill>
                  <a:cs typeface="Arial" panose="020B0604020202020204" pitchFamily="34" charset="0"/>
                  <a:sym typeface="Arial" panose="020B0604020202020204" pitchFamily="34" charset="0"/>
                </a:rPr>
                <a:t>2013</a:t>
              </a:r>
              <a:r>
                <a:rPr lang="zh-CN" altLang="zh-CN" sz="1333" b="1">
                  <a:solidFill>
                    <a:srgbClr val="000000"/>
                  </a:solidFill>
                  <a:cs typeface="Arial" panose="020B0604020202020204" pitchFamily="34" charset="0"/>
                  <a:sym typeface="Arial" panose="020B0604020202020204" pitchFamily="34" charset="0"/>
                </a:rPr>
                <a:t>]</a:t>
              </a:r>
            </a:p>
          </p:txBody>
        </p:sp>
      </p:grpSp>
      <p:grpSp>
        <p:nvGrpSpPr>
          <p:cNvPr id="16" name="Group 13">
            <a:extLst>
              <a:ext uri="{FF2B5EF4-FFF2-40B4-BE49-F238E27FC236}">
                <a16:creationId xmlns:a16="http://schemas.microsoft.com/office/drawing/2014/main" id="{C7AE0C80-D37D-6D88-28C1-4E558E7100EC}"/>
              </a:ext>
            </a:extLst>
          </p:cNvPr>
          <p:cNvGrpSpPr>
            <a:grpSpLocks/>
          </p:cNvGrpSpPr>
          <p:nvPr/>
        </p:nvGrpSpPr>
        <p:grpSpPr bwMode="auto">
          <a:xfrm>
            <a:off x="7710227" y="2494721"/>
            <a:ext cx="3422467" cy="3236804"/>
            <a:chOff x="1092" y="-448373"/>
            <a:chExt cx="5351299" cy="5062873"/>
          </a:xfrm>
        </p:grpSpPr>
        <p:grpSp>
          <p:nvGrpSpPr>
            <p:cNvPr id="13319" name="Group 14">
              <a:extLst>
                <a:ext uri="{FF2B5EF4-FFF2-40B4-BE49-F238E27FC236}">
                  <a16:creationId xmlns:a16="http://schemas.microsoft.com/office/drawing/2014/main" id="{0F56271F-2D88-B63C-D607-127FD626430B}"/>
                </a:ext>
              </a:extLst>
            </p:cNvPr>
            <p:cNvGrpSpPr>
              <a:grpSpLocks/>
            </p:cNvGrpSpPr>
            <p:nvPr/>
          </p:nvGrpSpPr>
          <p:grpSpPr bwMode="auto">
            <a:xfrm>
              <a:off x="1092" y="-448373"/>
              <a:ext cx="5351299" cy="4989007"/>
              <a:chOff x="-31396" y="-582559"/>
              <a:chExt cx="5351299" cy="4989006"/>
            </a:xfrm>
          </p:grpSpPr>
          <p:sp>
            <p:nvSpPr>
              <p:cNvPr id="13321" name="Rectangle 15">
                <a:extLst>
                  <a:ext uri="{FF2B5EF4-FFF2-40B4-BE49-F238E27FC236}">
                    <a16:creationId xmlns:a16="http://schemas.microsoft.com/office/drawing/2014/main" id="{198EFBF0-B3EA-1915-479E-D9EB4885BC7E}"/>
                  </a:ext>
                </a:extLst>
              </p:cNvPr>
              <p:cNvSpPr>
                <a:spLocks/>
              </p:cNvSpPr>
              <p:nvPr/>
            </p:nvSpPr>
            <p:spPr bwMode="auto">
              <a:xfrm>
                <a:off x="0" y="0"/>
                <a:ext cx="4857698" cy="4406447"/>
              </a:xfrm>
              <a:prstGeom prst="rect">
                <a:avLst/>
              </a:prstGeom>
              <a:solidFill>
                <a:srgbClr val="FFFFFF"/>
              </a:solidFill>
              <a:ln w="25400">
                <a:solidFill>
                  <a:schemeClr val="accent1">
                    <a:alpha val="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31749" tIns="31749" rIns="31749" bIns="31749"/>
              <a:lstStyle/>
              <a:p>
                <a:endParaRPr lang="zh-CN" altLang="zh-CN" sz="1250"/>
              </a:p>
            </p:txBody>
          </p:sp>
          <p:pic>
            <p:nvPicPr>
              <p:cNvPr id="13322" name="Picture 16">
                <a:extLst>
                  <a:ext uri="{FF2B5EF4-FFF2-40B4-BE49-F238E27FC236}">
                    <a16:creationId xmlns:a16="http://schemas.microsoft.com/office/drawing/2014/main" id="{2E808B0B-1DFC-1F49-C0F6-E2EFB2DB7C9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bwMode="auto">
              <a:xfrm>
                <a:off x="-31396" y="-582559"/>
                <a:ext cx="5351299" cy="4530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320" name="Text Box 17" descr="Social networks">
              <a:extLst>
                <a:ext uri="{FF2B5EF4-FFF2-40B4-BE49-F238E27FC236}">
                  <a16:creationId xmlns:a16="http://schemas.microsoft.com/office/drawing/2014/main" id="{F8BC6281-7BE8-07C5-8572-97507A3113FE}"/>
                </a:ext>
              </a:extLst>
            </p:cNvPr>
            <p:cNvSpPr txBox="1">
              <a:spLocks/>
            </p:cNvSpPr>
            <p:nvPr/>
          </p:nvSpPr>
          <p:spPr bwMode="auto">
            <a:xfrm>
              <a:off x="1485546" y="4211384"/>
              <a:ext cx="3866844" cy="4031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5278" tIns="35278" rIns="35278" bIns="35278" anchor="ctr">
              <a:spAutoFit/>
            </a:bodyPr>
            <a:lstStyle>
              <a:lvl1pPr marL="342900" indent="-342900" defTabSz="584200">
                <a:defRPr sz="3400">
                  <a:solidFill>
                    <a:schemeClr val="tx1"/>
                  </a:solidFill>
                  <a:latin typeface="Arial" panose="020B0604020202020204" pitchFamily="34" charset="0"/>
                  <a:ea typeface="ＭＳ Ｐゴシック" panose="020B0600070205080204" pitchFamily="34" charset="-128"/>
                </a:defRPr>
              </a:lvl1pPr>
              <a:lvl2pPr indent="228600" defTabSz="584200">
                <a:defRPr sz="3400">
                  <a:solidFill>
                    <a:schemeClr val="tx1"/>
                  </a:solidFill>
                  <a:latin typeface="Arial" panose="020B0604020202020204" pitchFamily="34" charset="0"/>
                  <a:ea typeface="ＭＳ Ｐゴシック" panose="020B0600070205080204" pitchFamily="34" charset="-128"/>
                </a:defRPr>
              </a:lvl2pPr>
              <a:lvl3pPr defTabSz="584200">
                <a:defRPr sz="3400">
                  <a:solidFill>
                    <a:schemeClr val="tx1"/>
                  </a:solidFill>
                  <a:latin typeface="Arial" panose="020B0604020202020204" pitchFamily="34" charset="0"/>
                  <a:ea typeface="ＭＳ Ｐゴシック" panose="020B0600070205080204" pitchFamily="34" charset="-128"/>
                </a:defRPr>
              </a:lvl3pPr>
              <a:lvl4pPr defTabSz="584200">
                <a:defRPr sz="3400">
                  <a:solidFill>
                    <a:schemeClr val="tx1"/>
                  </a:solidFill>
                  <a:latin typeface="Arial" panose="020B0604020202020204" pitchFamily="34" charset="0"/>
                  <a:ea typeface="ＭＳ Ｐゴシック" panose="020B0600070205080204" pitchFamily="34" charset="-128"/>
                </a:defRPr>
              </a:lvl4pPr>
              <a:lvl5pPr defTabSz="584200">
                <a:defRPr sz="3400">
                  <a:solidFill>
                    <a:schemeClr val="tx1"/>
                  </a:solidFill>
                  <a:latin typeface="Arial" panose="020B0604020202020204" pitchFamily="34" charset="0"/>
                  <a:ea typeface="ＭＳ Ｐゴシック" panose="020B0600070205080204" pitchFamily="34" charset="-128"/>
                </a:defRPr>
              </a:lvl5pPr>
              <a:lvl6pPr marL="3068638" indent="-782638" defTabSz="584200" eaLnBrk="0" fontAlgn="base" hangingPunct="0">
                <a:spcBef>
                  <a:spcPct val="0"/>
                </a:spcBef>
                <a:spcAft>
                  <a:spcPct val="0"/>
                </a:spcAft>
                <a:defRPr sz="3400">
                  <a:solidFill>
                    <a:schemeClr val="tx1"/>
                  </a:solidFill>
                  <a:latin typeface="Arial" panose="020B0604020202020204" pitchFamily="34" charset="0"/>
                  <a:ea typeface="ＭＳ Ｐゴシック" panose="020B0600070205080204" pitchFamily="34" charset="-128"/>
                </a:defRPr>
              </a:lvl6pPr>
              <a:lvl7pPr marL="3525838" indent="-782638" defTabSz="584200" eaLnBrk="0" fontAlgn="base" hangingPunct="0">
                <a:spcBef>
                  <a:spcPct val="0"/>
                </a:spcBef>
                <a:spcAft>
                  <a:spcPct val="0"/>
                </a:spcAft>
                <a:defRPr sz="3400">
                  <a:solidFill>
                    <a:schemeClr val="tx1"/>
                  </a:solidFill>
                  <a:latin typeface="Arial" panose="020B0604020202020204" pitchFamily="34" charset="0"/>
                  <a:ea typeface="ＭＳ Ｐゴシック" panose="020B0600070205080204" pitchFamily="34" charset="-128"/>
                </a:defRPr>
              </a:lvl7pPr>
              <a:lvl8pPr marL="3983038" indent="-782638" defTabSz="584200" eaLnBrk="0" fontAlgn="base" hangingPunct="0">
                <a:spcBef>
                  <a:spcPct val="0"/>
                </a:spcBef>
                <a:spcAft>
                  <a:spcPct val="0"/>
                </a:spcAft>
                <a:defRPr sz="3400">
                  <a:solidFill>
                    <a:schemeClr val="tx1"/>
                  </a:solidFill>
                  <a:latin typeface="Arial" panose="020B0604020202020204" pitchFamily="34" charset="0"/>
                  <a:ea typeface="ＭＳ Ｐゴシック" panose="020B0600070205080204" pitchFamily="34" charset="-128"/>
                </a:defRPr>
              </a:lvl8pPr>
              <a:lvl9pPr marL="4440238" indent="-782638" defTabSz="584200" eaLnBrk="0" fontAlgn="base" hangingPunct="0">
                <a:spcBef>
                  <a:spcPct val="0"/>
                </a:spcBef>
                <a:spcAft>
                  <a:spcPct val="0"/>
                </a:spcAft>
                <a:defRPr sz="3400">
                  <a:solidFill>
                    <a:schemeClr val="tx1"/>
                  </a:solidFill>
                  <a:latin typeface="Arial" panose="020B0604020202020204" pitchFamily="34" charset="0"/>
                  <a:ea typeface="ＭＳ Ｐゴシック" panose="020B0600070205080204" pitchFamily="34" charset="-128"/>
                </a:defRPr>
              </a:lvl9pPr>
            </a:lstStyle>
            <a:p>
              <a:pPr lvl="1" algn="ctr">
                <a:lnSpc>
                  <a:spcPts val="2083"/>
                </a:lnSpc>
                <a:spcBef>
                  <a:spcPts val="136"/>
                </a:spcBef>
              </a:pPr>
              <a:r>
                <a:rPr lang="en-US" altLang="zh-CN" sz="1333" b="1">
                  <a:solidFill>
                    <a:srgbClr val="000000"/>
                  </a:solidFill>
                  <a:ea typeface="Helvetica Neue"/>
                  <a:cs typeface="Arial" panose="020B0604020202020204" pitchFamily="34" charset="0"/>
                  <a:sym typeface="Arial" panose="020B0604020202020204" pitchFamily="34" charset="0"/>
                </a:rPr>
                <a:t>Truck Sales </a:t>
              </a:r>
              <a:r>
                <a:rPr lang="zh-CN" altLang="zh-CN" sz="1333" b="1">
                  <a:solidFill>
                    <a:srgbClr val="000000"/>
                  </a:solidFill>
                  <a:ea typeface="Helvetica Neue"/>
                  <a:cs typeface="Arial" panose="020B0604020202020204" pitchFamily="34" charset="0"/>
                  <a:sym typeface="Arial" panose="020B0604020202020204" pitchFamily="34" charset="0"/>
                </a:rPr>
                <a:t>[</a:t>
              </a:r>
              <a:r>
                <a:rPr lang="en-US" altLang="zh-CN" sz="1333" b="1">
                  <a:solidFill>
                    <a:srgbClr val="000000"/>
                  </a:solidFill>
                  <a:ea typeface="Helvetica Neue"/>
                  <a:cs typeface="Arial" panose="020B0604020202020204" pitchFamily="34" charset="0"/>
                  <a:sym typeface="Arial" panose="020B0604020202020204" pitchFamily="34" charset="0"/>
                </a:rPr>
                <a:t>The NYT </a:t>
              </a:r>
              <a:r>
                <a:rPr lang="zh-CN" altLang="zh-CN" sz="1333" b="1">
                  <a:solidFill>
                    <a:srgbClr val="000000"/>
                  </a:solidFill>
                  <a:ea typeface="Helvetica Neue"/>
                  <a:cs typeface="Arial" panose="020B0604020202020204" pitchFamily="34" charset="0"/>
                  <a:sym typeface="Arial" panose="020B0604020202020204" pitchFamily="34" charset="0"/>
                </a:rPr>
                <a:t>2008]</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anim calcmode="lin" valueType="num">
                                      <p:cBhvr>
                                        <p:cTn id="8" dur="300" fill="hold"/>
                                        <p:tgtEl>
                                          <p:spTgt spid="5"/>
                                        </p:tgtEl>
                                        <p:attrNameLst>
                                          <p:attrName>ppt_x</p:attrName>
                                        </p:attrNameLst>
                                      </p:cBhvr>
                                      <p:tavLst>
                                        <p:tav tm="0">
                                          <p:val>
                                            <p:strVal val="#ppt_x"/>
                                          </p:val>
                                        </p:tav>
                                        <p:tav tm="100000">
                                          <p:val>
                                            <p:strVal val="#ppt_x"/>
                                          </p:val>
                                        </p:tav>
                                      </p:tavLst>
                                    </p:anim>
                                    <p:anim calcmode="lin" valueType="num">
                                      <p:cBhvr>
                                        <p:cTn id="9" dur="300" fill="hold"/>
                                        <p:tgtEl>
                                          <p:spTgt spid="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3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300"/>
                                        <p:tgtEl>
                                          <p:spTgt spid="8"/>
                                        </p:tgtEl>
                                      </p:cBhvr>
                                    </p:animEffect>
                                    <p:anim calcmode="lin" valueType="num">
                                      <p:cBhvr>
                                        <p:cTn id="14" dur="300" fill="hold"/>
                                        <p:tgtEl>
                                          <p:spTgt spid="8"/>
                                        </p:tgtEl>
                                        <p:attrNameLst>
                                          <p:attrName>ppt_x</p:attrName>
                                        </p:attrNameLst>
                                      </p:cBhvr>
                                      <p:tavLst>
                                        <p:tav tm="0">
                                          <p:val>
                                            <p:strVal val="#ppt_x"/>
                                          </p:val>
                                        </p:tav>
                                        <p:tav tm="100000">
                                          <p:val>
                                            <p:strVal val="#ppt_x"/>
                                          </p:val>
                                        </p:tav>
                                      </p:tavLst>
                                    </p:anim>
                                    <p:anim calcmode="lin" valueType="num">
                                      <p:cBhvr>
                                        <p:cTn id="15" dur="300" fill="hold"/>
                                        <p:tgtEl>
                                          <p:spTgt spid="8"/>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6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300"/>
                                        <p:tgtEl>
                                          <p:spTgt spid="16"/>
                                        </p:tgtEl>
                                      </p:cBhvr>
                                    </p:animEffect>
                                    <p:anim calcmode="lin" valueType="num">
                                      <p:cBhvr>
                                        <p:cTn id="20" dur="300" fill="hold"/>
                                        <p:tgtEl>
                                          <p:spTgt spid="16"/>
                                        </p:tgtEl>
                                        <p:attrNameLst>
                                          <p:attrName>ppt_x</p:attrName>
                                        </p:attrNameLst>
                                      </p:cBhvr>
                                      <p:tavLst>
                                        <p:tav tm="0">
                                          <p:val>
                                            <p:strVal val="#ppt_x"/>
                                          </p:val>
                                        </p:tav>
                                        <p:tav tm="100000">
                                          <p:val>
                                            <p:strVal val="#ppt_x"/>
                                          </p:val>
                                        </p:tav>
                                      </p:tavLst>
                                    </p:anim>
                                    <p:anim calcmode="lin" valueType="num">
                                      <p:cBhvr>
                                        <p:cTn id="21" dur="300" fill="hold"/>
                                        <p:tgtEl>
                                          <p:spTgt spid="16"/>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90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300"/>
                                        <p:tgtEl>
                                          <p:spTgt spid="11"/>
                                        </p:tgtEl>
                                      </p:cBhvr>
                                    </p:animEffect>
                                    <p:anim calcmode="lin" valueType="num">
                                      <p:cBhvr>
                                        <p:cTn id="26" dur="300" fill="hold"/>
                                        <p:tgtEl>
                                          <p:spTgt spid="11"/>
                                        </p:tgtEl>
                                        <p:attrNameLst>
                                          <p:attrName>ppt_x</p:attrName>
                                        </p:attrNameLst>
                                      </p:cBhvr>
                                      <p:tavLst>
                                        <p:tav tm="0">
                                          <p:val>
                                            <p:strVal val="#ppt_x"/>
                                          </p:val>
                                        </p:tav>
                                        <p:tav tm="100000">
                                          <p:val>
                                            <p:strVal val="#ppt_x"/>
                                          </p:val>
                                        </p:tav>
                                      </p:tavLst>
                                    </p:anim>
                                    <p:anim calcmode="lin" valueType="num">
                                      <p:cBhvr>
                                        <p:cTn id="27" dur="3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descr="Introduction…">
            <a:extLst>
              <a:ext uri="{FF2B5EF4-FFF2-40B4-BE49-F238E27FC236}">
                <a16:creationId xmlns:a16="http://schemas.microsoft.com/office/drawing/2014/main" id="{70DF75EA-1939-4C46-87D4-2A514A85F5B9}"/>
              </a:ext>
            </a:extLst>
          </p:cNvPr>
          <p:cNvSpPr>
            <a:spLocks noGrp="1"/>
          </p:cNvSpPr>
          <p:nvPr>
            <p:ph type="body" idx="4294967295"/>
          </p:nvPr>
        </p:nvSpPr>
        <p:spPr bwMode="auto">
          <a:xfrm>
            <a:off x="1415480" y="1448780"/>
            <a:ext cx="7995253" cy="4445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54426" tIns="54426" rIns="54426" bIns="54426" rtlCol="0">
            <a:normAutofit/>
          </a:bodyPr>
          <a:lstStyle/>
          <a:p>
            <a:pPr>
              <a:buClr>
                <a:srgbClr val="BE0204"/>
              </a:buClr>
              <a:buFontTx/>
              <a:buChar char="•"/>
            </a:pPr>
            <a:r>
              <a:rPr lang="zh-CN" altLang="zh-CN" dirty="0">
                <a:solidFill>
                  <a:srgbClr val="260808"/>
                </a:solidFill>
                <a:latin typeface="Arial" panose="020B0604020202020204" pitchFamily="34" charset="0"/>
                <a:cs typeface="Arial" panose="020B0604020202020204" pitchFamily="34" charset="0"/>
              </a:rPr>
              <a:t>Introduction</a:t>
            </a:r>
          </a:p>
          <a:p>
            <a:pPr>
              <a:buClr>
                <a:srgbClr val="BE0204"/>
              </a:buClr>
              <a:buFontTx/>
              <a:buChar char="•"/>
            </a:pPr>
            <a:r>
              <a:rPr lang="zh-CN" altLang="zh-CN" dirty="0">
                <a:latin typeface="Arial" panose="020B0604020202020204" pitchFamily="34" charset="0"/>
                <a:cs typeface="Arial" panose="020B0604020202020204" pitchFamily="34" charset="0"/>
              </a:rPr>
              <a:t>Approach</a:t>
            </a:r>
          </a:p>
          <a:p>
            <a:pPr marL="571477"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Hierarchical Size-based Pairing</a:t>
            </a:r>
          </a:p>
          <a:p>
            <a:pPr marL="571477"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Interactive Treemap Generation</a:t>
            </a:r>
          </a:p>
          <a:p>
            <a:pPr marL="571477"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Customizing Global Layout Tree</a:t>
            </a:r>
            <a:endParaRPr lang="zh-CN" altLang="zh-CN" sz="1500">
              <a:latin typeface="Arial" panose="020B0604020202020204" pitchFamily="34" charset="0"/>
              <a:cs typeface="Arial" panose="020B0604020202020204" pitchFamily="34" charset="0"/>
            </a:endParaRPr>
          </a:p>
          <a:p>
            <a:pPr>
              <a:buClr>
                <a:srgbClr val="BE0204"/>
              </a:buClr>
              <a:buFontTx/>
              <a:buChar char="•"/>
            </a:pPr>
            <a:r>
              <a:rPr lang="zh-CN" altLang="zh-CN" b="1">
                <a:latin typeface="Arial" panose="020B0604020202020204" pitchFamily="34" charset="0"/>
                <a:cs typeface="Arial" panose="020B0604020202020204" pitchFamily="34" charset="0"/>
              </a:rPr>
              <a:t>Results </a:t>
            </a:r>
            <a:r>
              <a:rPr lang="zh-CN" altLang="zh-CN" b="1" dirty="0">
                <a:latin typeface="Arial" panose="020B0604020202020204" pitchFamily="34" charset="0"/>
                <a:cs typeface="Arial" panose="020B0604020202020204" pitchFamily="34" charset="0"/>
              </a:rPr>
              <a:t>and Evaluation</a:t>
            </a:r>
            <a:endParaRPr lang="en-US" altLang="zh-CN" b="1" dirty="0">
              <a:latin typeface="Arial" panose="020B0604020202020204" pitchFamily="34" charset="0"/>
              <a:cs typeface="Arial" panose="020B0604020202020204" pitchFamily="34" charset="0"/>
            </a:endParaRPr>
          </a:p>
          <a:p>
            <a:pPr marL="572800" lvl="1" indent="-293676">
              <a:spcBef>
                <a:spcPct val="0"/>
              </a:spcBef>
              <a:buClr>
                <a:srgbClr val="FA8716"/>
              </a:buClr>
              <a:buFont typeface="Times" panose="02020603050405020304" pitchFamily="18" charset="0"/>
              <a:buChar char="•"/>
            </a:pPr>
            <a:r>
              <a:rPr lang="en-US" altLang="zh-CN" sz="1500" b="1">
                <a:latin typeface="Arial" panose="020B0604020202020204" pitchFamily="34" charset="0"/>
                <a:cs typeface="Arial" panose="020B0604020202020204" pitchFamily="34" charset="0"/>
              </a:rPr>
              <a:t>Dataset Classifications &amp; Measures</a:t>
            </a:r>
          </a:p>
          <a:p>
            <a:pPr marL="572800"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Quantatitive Comparison</a:t>
            </a:r>
          </a:p>
          <a:p>
            <a:pPr marL="572800"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Case </a:t>
            </a:r>
            <a:r>
              <a:rPr lang="en-US" altLang="zh-CN" sz="1500" dirty="0">
                <a:latin typeface="Arial" panose="020B0604020202020204" pitchFamily="34" charset="0"/>
                <a:cs typeface="Arial" panose="020B0604020202020204" pitchFamily="34" charset="0"/>
              </a:rPr>
              <a:t>Study</a:t>
            </a:r>
            <a:endParaRPr lang="zh-CN" altLang="zh-CN" sz="1500" dirty="0">
              <a:latin typeface="Arial" panose="020B0604020202020204" pitchFamily="34" charset="0"/>
              <a:cs typeface="Arial" panose="020B0604020202020204" pitchFamily="34" charset="0"/>
            </a:endParaRPr>
          </a:p>
          <a:p>
            <a:pPr>
              <a:buClr>
                <a:srgbClr val="BE0204"/>
              </a:buClr>
              <a:buFontTx/>
              <a:buChar char="•"/>
            </a:pPr>
            <a:r>
              <a:rPr lang="zh-CN" altLang="zh-CN" dirty="0">
                <a:latin typeface="Arial" panose="020B0604020202020204" pitchFamily="34" charset="0"/>
                <a:cs typeface="Arial" panose="020B0604020202020204" pitchFamily="34" charset="0"/>
              </a:rPr>
              <a:t>Conclusion</a:t>
            </a:r>
          </a:p>
        </p:txBody>
      </p:sp>
      <p:sp>
        <p:nvSpPr>
          <p:cNvPr id="9218" name="Rectangle 2" descr="Agenda">
            <a:extLst>
              <a:ext uri="{FF2B5EF4-FFF2-40B4-BE49-F238E27FC236}">
                <a16:creationId xmlns:a16="http://schemas.microsoft.com/office/drawing/2014/main" id="{BAF6E00C-79E1-4B88-9F35-DD51130D3D71}"/>
              </a:ext>
            </a:extLst>
          </p:cNvPr>
          <p:cNvSpPr>
            <a:spLocks noGrp="1"/>
          </p:cNvSpPr>
          <p:nvPr>
            <p:ph type="title" idx="4294967295"/>
          </p:nvPr>
        </p:nvSpPr>
        <p:spPr bwMode="auto">
          <a:xfrm>
            <a:off x="575387" y="128634"/>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dirty="0">
                <a:solidFill>
                  <a:srgbClr val="C00000"/>
                </a:solidFill>
                <a:latin typeface="Arial" panose="020B0604020202020204" pitchFamily="34" charset="0"/>
                <a:cs typeface="Arial" panose="020B0604020202020204" pitchFamily="34" charset="0"/>
              </a:rPr>
              <a:t>Outline</a:t>
            </a:r>
            <a:endParaRPr lang="zh-CN" altLang="zh-CN" dirty="0">
              <a:solidFill>
                <a:srgbClr val="C00000"/>
              </a:solidFill>
              <a:latin typeface="Arial" panose="020B0604020202020204" pitchFamily="34" charset="0"/>
              <a:cs typeface="Arial" panose="020B0604020202020204" pitchFamily="34" charset="0"/>
            </a:endParaRPr>
          </a:p>
        </p:txBody>
      </p:sp>
      <p:sp>
        <p:nvSpPr>
          <p:cNvPr id="5" name="灯片编号占位符 4">
            <a:extLst>
              <a:ext uri="{FF2B5EF4-FFF2-40B4-BE49-F238E27FC236}">
                <a16:creationId xmlns:a16="http://schemas.microsoft.com/office/drawing/2014/main" id="{F70FF970-FBD5-437D-B046-6E307DC0D7F7}"/>
              </a:ext>
            </a:extLst>
          </p:cNvPr>
          <p:cNvSpPr>
            <a:spLocks noGrp="1"/>
          </p:cNvSpPr>
          <p:nvPr>
            <p:ph type="sldNum" sz="quarter" idx="10"/>
          </p:nvPr>
        </p:nvSpPr>
        <p:spPr/>
        <p:txBody>
          <a:bodyPr/>
          <a:lstStyle/>
          <a:p>
            <a:fld id="{E1EC0364-EED2-479F-9FC0-3C637C2ED495}" type="slidenum">
              <a:rPr lang="zh-CN" altLang="zh-CN" smtClean="0"/>
              <a:pPr/>
              <a:t>30</a:t>
            </a:fld>
            <a:endParaRPr lang="zh-CN" altLang="zh-CN"/>
          </a:p>
        </p:txBody>
      </p:sp>
    </p:spTree>
    <p:extLst>
      <p:ext uri="{BB962C8B-B14F-4D97-AF65-F5344CB8AC3E}">
        <p14:creationId xmlns:p14="http://schemas.microsoft.com/office/powerpoint/2010/main" val="262015255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50" name="Rectangle 14" descr="Constrained Graph Layout">
            <a:extLst>
              <a:ext uri="{FF2B5EF4-FFF2-40B4-BE49-F238E27FC236}">
                <a16:creationId xmlns:a16="http://schemas.microsoft.com/office/drawing/2014/main" id="{3EDA1873-4FFB-46C5-B8C8-983653728B06}"/>
              </a:ext>
            </a:extLst>
          </p:cNvPr>
          <p:cNvSpPr>
            <a:spLocks noGrp="1"/>
          </p:cNvSpPr>
          <p:nvPr>
            <p:ph type="title" idx="4294967295"/>
          </p:nvPr>
        </p:nvSpPr>
        <p:spPr bwMode="auto">
          <a:xfrm>
            <a:off x="312209" y="-129015"/>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FFC000"/>
                </a:solidFill>
                <a:latin typeface="Arial" panose="020B0604020202020204" pitchFamily="34" charset="0"/>
                <a:cs typeface="Arial" panose="020B0604020202020204" pitchFamily="34" charset="0"/>
              </a:rPr>
              <a:t>Dataset Classifications </a:t>
            </a:r>
            <a:r>
              <a:rPr lang="en-US" altLang="zh-CN">
                <a:solidFill>
                  <a:srgbClr val="C00000"/>
                </a:solidFill>
                <a:latin typeface="Arial" panose="020B0604020202020204" pitchFamily="34" charset="0"/>
                <a:cs typeface="Arial" panose="020B0604020202020204" pitchFamily="34" charset="0"/>
              </a:rPr>
              <a:t>&amp; Measures</a:t>
            </a:r>
          </a:p>
        </p:txBody>
      </p:sp>
      <p:sp>
        <p:nvSpPr>
          <p:cNvPr id="4" name="灯片编号占位符 3">
            <a:extLst>
              <a:ext uri="{FF2B5EF4-FFF2-40B4-BE49-F238E27FC236}">
                <a16:creationId xmlns:a16="http://schemas.microsoft.com/office/drawing/2014/main" id="{8B4F065E-0D59-4AB5-9EF7-B2A7EE34139F}"/>
              </a:ext>
            </a:extLst>
          </p:cNvPr>
          <p:cNvSpPr>
            <a:spLocks noGrp="1"/>
          </p:cNvSpPr>
          <p:nvPr>
            <p:ph type="sldNum" sz="quarter" idx="10"/>
          </p:nvPr>
        </p:nvSpPr>
        <p:spPr/>
        <p:txBody>
          <a:bodyPr/>
          <a:lstStyle/>
          <a:p>
            <a:fld id="{E1EC0364-EED2-479F-9FC0-3C637C2ED495}" type="slidenum">
              <a:rPr lang="zh-CN" altLang="zh-CN" smtClean="0"/>
              <a:pPr/>
              <a:t>31</a:t>
            </a:fld>
            <a:endParaRPr lang="zh-CN" altLang="zh-CN"/>
          </a:p>
        </p:txBody>
      </p:sp>
      <p:sp>
        <p:nvSpPr>
          <p:cNvPr id="12" name="Text Box 1" descr="Given a graph G(V,E)…">
            <a:extLst>
              <a:ext uri="{FF2B5EF4-FFF2-40B4-BE49-F238E27FC236}">
                <a16:creationId xmlns:a16="http://schemas.microsoft.com/office/drawing/2014/main" id="{E427F454-323A-F8FA-4793-05698340132F}"/>
              </a:ext>
            </a:extLst>
          </p:cNvPr>
          <p:cNvSpPr txBox="1">
            <a:spLocks/>
          </p:cNvSpPr>
          <p:nvPr/>
        </p:nvSpPr>
        <p:spPr bwMode="auto">
          <a:xfrm>
            <a:off x="504154" y="1129509"/>
            <a:ext cx="4103465" cy="720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marL="355600" indent="-355600" defTabSz="584200">
              <a:defRPr sz="3400">
                <a:solidFill>
                  <a:srgbClr val="000000"/>
                </a:solidFill>
                <a:latin typeface="Helvetica Neue" charset="0"/>
                <a:ea typeface="Helvetica Neue" charset="0"/>
                <a:cs typeface="Helvetica Neue" charset="0"/>
                <a:sym typeface="Helvetica Neue" charset="0"/>
              </a:defRPr>
            </a:lvl1pPr>
            <a:lvl2pPr defTabSz="584200">
              <a:defRPr sz="3400">
                <a:solidFill>
                  <a:srgbClr val="000000"/>
                </a:solidFill>
                <a:latin typeface="Helvetica Neue" charset="0"/>
                <a:ea typeface="Helvetica Neue" charset="0"/>
                <a:cs typeface="Helvetica Neue" charset="0"/>
                <a:sym typeface="Helvetica Neue" charset="0"/>
              </a:defRPr>
            </a:lvl2pPr>
            <a:lvl3pPr defTabSz="584200">
              <a:defRPr sz="3400">
                <a:solidFill>
                  <a:srgbClr val="000000"/>
                </a:solidFill>
                <a:latin typeface="Helvetica Neue" charset="0"/>
                <a:ea typeface="Helvetica Neue" charset="0"/>
                <a:cs typeface="Helvetica Neue" charset="0"/>
                <a:sym typeface="Helvetica Neue" charset="0"/>
              </a:defRPr>
            </a:lvl3pPr>
            <a:lvl4pPr defTabSz="584200">
              <a:defRPr sz="3400">
                <a:solidFill>
                  <a:srgbClr val="000000"/>
                </a:solidFill>
                <a:latin typeface="Helvetica Neue" charset="0"/>
                <a:ea typeface="Helvetica Neue" charset="0"/>
                <a:cs typeface="Helvetica Neue" charset="0"/>
                <a:sym typeface="Helvetica Neue" charset="0"/>
              </a:defRPr>
            </a:lvl4pPr>
            <a:lvl5pPr defTabSz="584200">
              <a:defRPr sz="3400">
                <a:solidFill>
                  <a:srgbClr val="000000"/>
                </a:solidFill>
                <a:latin typeface="Helvetica Neue" charset="0"/>
                <a:ea typeface="Helvetica Neue" charset="0"/>
                <a:cs typeface="Helvetica Neue" charset="0"/>
                <a:sym typeface="Helvetica Neue" charset="0"/>
              </a:defRPr>
            </a:lvl5pPr>
            <a:lvl6pPr marL="4572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fontAlgn="base" hangingPunct="0">
              <a:lnSpc>
                <a:spcPct val="80000"/>
              </a:lnSpc>
              <a:spcBef>
                <a:spcPts val="4200"/>
              </a:spcBef>
              <a:spcAft>
                <a:spcPct val="0"/>
              </a:spcAft>
              <a:buSzPct val="145000"/>
              <a:buFontTx/>
              <a:buChar char="•"/>
            </a:pPr>
            <a:endParaRPr lang="zh-CN" altLang="zh-CN" sz="3600" dirty="0">
              <a:latin typeface="Arial" panose="020B0604020202020204" pitchFamily="34" charset="0"/>
              <a:cs typeface="Arial" panose="020B0604020202020204" pitchFamily="34" charset="0"/>
              <a:sym typeface="Arial" panose="020B0604020202020204" pitchFamily="34" charset="0"/>
            </a:endParaRPr>
          </a:p>
        </p:txBody>
      </p:sp>
      <p:sp>
        <p:nvSpPr>
          <p:cNvPr id="27" name="Text Box 10" descr="Node-link Graph">
            <a:extLst>
              <a:ext uri="{FF2B5EF4-FFF2-40B4-BE49-F238E27FC236}">
                <a16:creationId xmlns:a16="http://schemas.microsoft.com/office/drawing/2014/main" id="{324AD656-28D8-AD6A-F9AC-A0E2F73A5B3F}"/>
              </a:ext>
            </a:extLst>
          </p:cNvPr>
          <p:cNvSpPr txBox="1">
            <a:spLocks/>
          </p:cNvSpPr>
          <p:nvPr/>
        </p:nvSpPr>
        <p:spPr bwMode="auto">
          <a:xfrm>
            <a:off x="312209" y="1184863"/>
            <a:ext cx="8679391" cy="901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Vernier et al. [2020] did a very thorough quantitative evaluation on temporal treemaps. </a:t>
            </a:r>
          </a:p>
        </p:txBody>
      </p:sp>
      <p:sp>
        <p:nvSpPr>
          <p:cNvPr id="11" name="Text Box 10" descr="Node-link Graph">
            <a:extLst>
              <a:ext uri="{FF2B5EF4-FFF2-40B4-BE49-F238E27FC236}">
                <a16:creationId xmlns:a16="http://schemas.microsoft.com/office/drawing/2014/main" id="{8DF2F1BA-9893-798B-6D58-A4EBC2443301}"/>
              </a:ext>
            </a:extLst>
          </p:cNvPr>
          <p:cNvSpPr txBox="1">
            <a:spLocks/>
          </p:cNvSpPr>
          <p:nvPr/>
        </p:nvSpPr>
        <p:spPr bwMode="auto">
          <a:xfrm>
            <a:off x="312209" y="1763963"/>
            <a:ext cx="8679391" cy="901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We followed most of their practice in our evalution.</a:t>
            </a:r>
          </a:p>
        </p:txBody>
      </p:sp>
      <p:sp>
        <p:nvSpPr>
          <p:cNvPr id="14" name="Text Box 10" descr="Node-link Graph">
            <a:extLst>
              <a:ext uri="{FF2B5EF4-FFF2-40B4-BE49-F238E27FC236}">
                <a16:creationId xmlns:a16="http://schemas.microsoft.com/office/drawing/2014/main" id="{1C2E8D5D-7223-4787-AE70-AF9D55B2444B}"/>
              </a:ext>
            </a:extLst>
          </p:cNvPr>
          <p:cNvSpPr txBox="1">
            <a:spLocks/>
          </p:cNvSpPr>
          <p:nvPr/>
        </p:nvSpPr>
        <p:spPr bwMode="auto">
          <a:xfrm>
            <a:off x="312209" y="2527889"/>
            <a:ext cx="8679391" cy="901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Data Classification</a:t>
            </a:r>
          </a:p>
        </p:txBody>
      </p:sp>
      <p:sp>
        <p:nvSpPr>
          <p:cNvPr id="15" name="矩形 14">
            <a:extLst>
              <a:ext uri="{FF2B5EF4-FFF2-40B4-BE49-F238E27FC236}">
                <a16:creationId xmlns:a16="http://schemas.microsoft.com/office/drawing/2014/main" id="{E7D6C109-AD73-BC5F-57BB-20C4C00AE654}"/>
              </a:ext>
            </a:extLst>
          </p:cNvPr>
          <p:cNvSpPr/>
          <p:nvPr/>
        </p:nvSpPr>
        <p:spPr>
          <a:xfrm>
            <a:off x="678180" y="3429000"/>
            <a:ext cx="7065645" cy="2031325"/>
          </a:xfrm>
          <a:prstGeom prst="rect">
            <a:avLst/>
          </a:prstGeom>
        </p:spPr>
        <p:txBody>
          <a:bodyPr wrap="square">
            <a:spAutoFit/>
          </a:bodyPr>
          <a:lstStyle/>
          <a:p>
            <a:pPr marL="285750" indent="-285750" algn="l">
              <a:buFont typeface="Arial" panose="020B0604020202020204" pitchFamily="34" charset="0"/>
              <a:buChar char="•"/>
            </a:pPr>
            <a:r>
              <a:rPr lang="en-US" altLang="zh-CN" sz="1800" dirty="0">
                <a:solidFill>
                  <a:srgbClr val="C00000"/>
                </a:solidFill>
                <a:latin typeface="Arial" panose="020B0604020202090204" pitchFamily="34" charset="0"/>
                <a:cs typeface="Arial" panose="020B0604020202090204" pitchFamily="34" charset="0"/>
              </a:rPr>
              <a:t>Levels </a:t>
            </a:r>
            <a:r>
              <a:rPr lang="en-US" altLang="zh-CN" sz="1800">
                <a:solidFill>
                  <a:srgbClr val="C00000"/>
                </a:solidFill>
                <a:latin typeface="Arial" panose="020B0604020202090204" pitchFamily="34" charset="0"/>
                <a:cs typeface="Arial" panose="020B0604020202090204" pitchFamily="34" charset="0"/>
              </a:rPr>
              <a:t>of hierarchy: </a:t>
            </a:r>
            <a:r>
              <a:rPr lang="en-US" altLang="zh-CN">
                <a:latin typeface="Arial" panose="020B0604020202090204" pitchFamily="34" charset="0"/>
                <a:cs typeface="Arial" panose="020B0604020202090204" pitchFamily="34" charset="0"/>
              </a:rPr>
              <a:t>1 </a:t>
            </a:r>
            <a:r>
              <a:rPr lang="en-US" altLang="zh-CN" dirty="0">
                <a:latin typeface="Arial" panose="020B0604020202090204" pitchFamily="34" charset="0"/>
                <a:cs typeface="Arial" panose="020B0604020202090204" pitchFamily="34" charset="0"/>
              </a:rPr>
              <a:t>level (</a:t>
            </a:r>
            <a:r>
              <a:rPr lang="en-US" altLang="zh-CN">
                <a:latin typeface="Arial" panose="020B0604020202090204" pitchFamily="34" charset="0"/>
                <a:cs typeface="Arial" panose="020B0604020202090204" pitchFamily="34" charset="0"/>
              </a:rPr>
              <a:t>1L), 2 </a:t>
            </a:r>
            <a:r>
              <a:rPr lang="en-US" altLang="zh-CN" dirty="0">
                <a:latin typeface="Arial" panose="020B0604020202090204" pitchFamily="34" charset="0"/>
                <a:cs typeface="Arial" panose="020B0604020202090204" pitchFamily="34" charset="0"/>
              </a:rPr>
              <a:t>or 3 levels (</a:t>
            </a:r>
            <a:r>
              <a:rPr lang="en-US" altLang="zh-CN">
                <a:latin typeface="Arial" panose="020B0604020202090204" pitchFamily="34" charset="0"/>
                <a:cs typeface="Arial" panose="020B0604020202090204" pitchFamily="34" charset="0"/>
              </a:rPr>
              <a:t>2/3L), 4 or more levels</a:t>
            </a:r>
            <a:r>
              <a:rPr lang="en-US" altLang="zh-CN" dirty="0">
                <a:latin typeface="Arial" panose="020B0604020202090204" pitchFamily="34" charset="0"/>
                <a:cs typeface="Arial" panose="020B0604020202090204" pitchFamily="34" charset="0"/>
              </a:rPr>
              <a:t>(4+L)</a:t>
            </a:r>
          </a:p>
          <a:p>
            <a:pPr algn="l"/>
            <a:br>
              <a:rPr lang="en-US" altLang="zh-CN">
                <a:latin typeface="Arial" panose="020B0604020202090204" pitchFamily="34" charset="0"/>
                <a:cs typeface="Arial" panose="020B0604020202090204" pitchFamily="34" charset="0"/>
              </a:rPr>
            </a:br>
            <a:br>
              <a:rPr lang="en-US" altLang="zh-CN">
                <a:latin typeface="Arial" panose="020B0604020202090204" pitchFamily="34" charset="0"/>
                <a:cs typeface="Arial" panose="020B0604020202090204" pitchFamily="34" charset="0"/>
              </a:rPr>
            </a:br>
            <a:endParaRPr lang="en-US" altLang="zh-CN">
              <a:latin typeface="Arial" panose="020B0604020202090204" pitchFamily="34" charset="0"/>
              <a:cs typeface="Arial" panose="020B0604020202090204" pitchFamily="34" charset="0"/>
            </a:endParaRPr>
          </a:p>
          <a:p>
            <a:pPr algn="l"/>
            <a:endParaRPr lang="en-US" altLang="zh-CN">
              <a:latin typeface="Arial" panose="020B0604020202090204" pitchFamily="34" charset="0"/>
              <a:cs typeface="Arial" panose="020B0604020202090204" pitchFamily="34" charset="0"/>
            </a:endParaRPr>
          </a:p>
          <a:p>
            <a:pPr algn="l"/>
            <a:endParaRPr lang="en-US" altLang="zh-CN" dirty="0">
              <a:latin typeface="Arial" panose="020B0604020202090204" pitchFamily="34" charset="0"/>
              <a:cs typeface="Arial" panose="020B0604020202090204" pitchFamily="34" charset="0"/>
            </a:endParaRPr>
          </a:p>
        </p:txBody>
      </p:sp>
      <p:sp>
        <p:nvSpPr>
          <p:cNvPr id="16" name="文本框 15">
            <a:extLst>
              <a:ext uri="{FF2B5EF4-FFF2-40B4-BE49-F238E27FC236}">
                <a16:creationId xmlns:a16="http://schemas.microsoft.com/office/drawing/2014/main" id="{F7C3319D-B6FD-76D8-D1E8-2C7D2DD1D2E7}"/>
              </a:ext>
            </a:extLst>
          </p:cNvPr>
          <p:cNvSpPr txBox="1"/>
          <p:nvPr/>
        </p:nvSpPr>
        <p:spPr>
          <a:xfrm>
            <a:off x="678180" y="4048111"/>
            <a:ext cx="6096000"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a:ln>
                  <a:noFill/>
                </a:ln>
                <a:solidFill>
                  <a:srgbClr val="C00000"/>
                </a:solidFill>
                <a:effectLst/>
                <a:uLnTx/>
                <a:uFillTx/>
                <a:latin typeface="Arial" panose="020B0604020202090204" pitchFamily="34" charset="0"/>
                <a:ea typeface="等线" panose="02010600030101010101" pitchFamily="2" charset="-122"/>
                <a:cs typeface="Arial" panose="020B0604020202090204" pitchFamily="34" charset="0"/>
              </a:rPr>
              <a:t>Variance of node weights: </a:t>
            </a:r>
            <a:r>
              <a:rPr kumimoji="0" lang="en-US" altLang="zh-CN" sz="1800" b="0" i="0" u="none" strike="noStrike" kern="1200" cap="none" spc="0" normalizeH="0" baseline="0" noProof="0">
                <a:ln>
                  <a:noFill/>
                </a:ln>
                <a:solidFill>
                  <a:prstClr val="black"/>
                </a:solidFill>
                <a:effectLst/>
                <a:uLnTx/>
                <a:uFillTx/>
                <a:latin typeface="Arial" panose="020B0604020202090204" pitchFamily="34" charset="0"/>
                <a:ea typeface="等线" panose="02010600030101010101" pitchFamily="2" charset="-122"/>
                <a:cs typeface="Arial" panose="020B0604020202090204" pitchFamily="34" charset="0"/>
              </a:rPr>
              <a:t>low (LWV) and high (HWV)</a:t>
            </a:r>
            <a:endParaRPr kumimoji="0" lang="en-US" altLang="zh-CN" sz="1800" b="0" i="0" u="none" strike="noStrike" kern="1200" cap="none" spc="0" normalizeH="0" baseline="0" noProof="0" dirty="0">
              <a:ln>
                <a:noFill/>
              </a:ln>
              <a:solidFill>
                <a:prstClr val="black"/>
              </a:solidFill>
              <a:effectLst/>
              <a:uLnTx/>
              <a:uFillTx/>
              <a:latin typeface="Arial" panose="020B0604020202090204" pitchFamily="34" charset="0"/>
              <a:ea typeface="等线" panose="02010600030101010101" pitchFamily="2" charset="-122"/>
              <a:cs typeface="Arial" panose="020B0604020202090204" pitchFamily="34" charset="0"/>
            </a:endParaRPr>
          </a:p>
        </p:txBody>
      </p:sp>
      <p:sp>
        <p:nvSpPr>
          <p:cNvPr id="21" name="文本框 20">
            <a:extLst>
              <a:ext uri="{FF2B5EF4-FFF2-40B4-BE49-F238E27FC236}">
                <a16:creationId xmlns:a16="http://schemas.microsoft.com/office/drawing/2014/main" id="{E48245CE-E2BC-0434-B4A0-9F986CF0CDFD}"/>
              </a:ext>
            </a:extLst>
          </p:cNvPr>
          <p:cNvSpPr txBox="1"/>
          <p:nvPr/>
        </p:nvSpPr>
        <p:spPr>
          <a:xfrm>
            <a:off x="678180" y="4444662"/>
            <a:ext cx="6096000" cy="646331"/>
          </a:xfrm>
          <a:prstGeom prst="rect">
            <a:avLst/>
          </a:prstGeom>
          <a:noFill/>
        </p:spPr>
        <p:txBody>
          <a:bodyPr wrap="square">
            <a:spAutoFit/>
          </a:bodyPr>
          <a:lstStyle/>
          <a:p>
            <a:pPr marL="285750" indent="-285750" algn="l">
              <a:buFont typeface="Arial" panose="020B0604020202020204" pitchFamily="34" charset="0"/>
              <a:buChar char="•"/>
            </a:pPr>
            <a:r>
              <a:rPr lang="en-US" altLang="zh-CN" sz="1800">
                <a:solidFill>
                  <a:srgbClr val="C00000"/>
                </a:solidFill>
                <a:latin typeface="Arial" panose="020B0604020202090204" pitchFamily="34" charset="0"/>
                <a:cs typeface="Arial" panose="020B0604020202090204" pitchFamily="34" charset="0"/>
              </a:rPr>
              <a:t>Speed of weight change: </a:t>
            </a:r>
            <a:r>
              <a:rPr lang="en-US" altLang="zh-CN">
                <a:latin typeface="Arial" panose="020B0604020202090204" pitchFamily="34" charset="0"/>
                <a:cs typeface="Arial" panose="020B0604020202090204" pitchFamily="34" charset="0"/>
              </a:rPr>
              <a:t>low (LWC), regular (RWC), and spiky (SWC)</a:t>
            </a:r>
            <a:endParaRPr lang="en-US" altLang="zh-CN" dirty="0">
              <a:latin typeface="Arial" panose="020B0604020202090204" pitchFamily="34" charset="0"/>
              <a:cs typeface="Arial" panose="020B0604020202090204" pitchFamily="34" charset="0"/>
            </a:endParaRPr>
          </a:p>
        </p:txBody>
      </p:sp>
      <p:sp>
        <p:nvSpPr>
          <p:cNvPr id="22" name="文本框 21">
            <a:extLst>
              <a:ext uri="{FF2B5EF4-FFF2-40B4-BE49-F238E27FC236}">
                <a16:creationId xmlns:a16="http://schemas.microsoft.com/office/drawing/2014/main" id="{40C98A20-2C83-B9D9-AF88-499CE39111F8}"/>
              </a:ext>
            </a:extLst>
          </p:cNvPr>
          <p:cNvSpPr txBox="1"/>
          <p:nvPr/>
        </p:nvSpPr>
        <p:spPr>
          <a:xfrm>
            <a:off x="678180" y="5069986"/>
            <a:ext cx="6096000" cy="646331"/>
          </a:xfrm>
          <a:prstGeom prst="rect">
            <a:avLst/>
          </a:prstGeom>
          <a:noFill/>
        </p:spPr>
        <p:txBody>
          <a:bodyPr wrap="square">
            <a:spAutoFit/>
          </a:bodyPr>
          <a:lstStyle/>
          <a:p>
            <a:pPr marL="285750" indent="-285750" algn="l">
              <a:buFont typeface="Arial" panose="020B0604020202020204" pitchFamily="34" charset="0"/>
              <a:buChar char="•"/>
            </a:pPr>
            <a:r>
              <a:rPr lang="en-US" altLang="zh-CN" sz="1800">
                <a:solidFill>
                  <a:srgbClr val="C00000"/>
                </a:solidFill>
                <a:latin typeface="Arial" panose="020B0604020202090204" pitchFamily="34" charset="0"/>
                <a:cs typeface="Arial" panose="020B0604020202090204" pitchFamily="34" charset="0"/>
              </a:rPr>
              <a:t>Insertions and deletions: </a:t>
            </a:r>
            <a:r>
              <a:rPr lang="en-US" altLang="zh-CN">
                <a:latin typeface="Arial" panose="020B0604020202090204" pitchFamily="34" charset="0"/>
                <a:cs typeface="Arial" panose="020B0604020202090204" pitchFamily="34" charset="0"/>
              </a:rPr>
              <a:t>low (LID), regular (RID), and spiky (SID)</a:t>
            </a:r>
            <a:endParaRPr lang="zh-CN" altLang="en-US" dirty="0">
              <a:latin typeface="Arial" panose="020B0604020202090204" pitchFamily="34" charset="0"/>
              <a:cs typeface="Arial" panose="020B0604020202090204" pitchFamily="34" charset="0"/>
            </a:endParaRPr>
          </a:p>
        </p:txBody>
      </p:sp>
    </p:spTree>
    <p:extLst>
      <p:ext uri="{BB962C8B-B14F-4D97-AF65-F5344CB8AC3E}">
        <p14:creationId xmlns:p14="http://schemas.microsoft.com/office/powerpoint/2010/main" val="17560819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anim calcmode="lin" valueType="num">
                                      <p:cBhvr>
                                        <p:cTn id="8" dur="250" fill="hold"/>
                                        <p:tgtEl>
                                          <p:spTgt spid="14"/>
                                        </p:tgtEl>
                                        <p:attrNameLst>
                                          <p:attrName>ppt_x</p:attrName>
                                        </p:attrNameLst>
                                      </p:cBhvr>
                                      <p:tavLst>
                                        <p:tav tm="0">
                                          <p:val>
                                            <p:strVal val="#ppt_x"/>
                                          </p:val>
                                        </p:tav>
                                        <p:tav tm="100000">
                                          <p:val>
                                            <p:strVal val="#ppt_x"/>
                                          </p:val>
                                        </p:tav>
                                      </p:tavLst>
                                    </p:anim>
                                    <p:anim calcmode="lin" valueType="num">
                                      <p:cBhvr>
                                        <p:cTn id="9" dur="25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50"/>
                                        <p:tgtEl>
                                          <p:spTgt spid="15"/>
                                        </p:tgtEl>
                                      </p:cBhvr>
                                    </p:animEffect>
                                    <p:anim calcmode="lin" valueType="num">
                                      <p:cBhvr>
                                        <p:cTn id="14" dur="250" fill="hold"/>
                                        <p:tgtEl>
                                          <p:spTgt spid="15"/>
                                        </p:tgtEl>
                                        <p:attrNameLst>
                                          <p:attrName>ppt_x</p:attrName>
                                        </p:attrNameLst>
                                      </p:cBhvr>
                                      <p:tavLst>
                                        <p:tav tm="0">
                                          <p:val>
                                            <p:strVal val="#ppt_x"/>
                                          </p:val>
                                        </p:tav>
                                        <p:tav tm="100000">
                                          <p:val>
                                            <p:strVal val="#ppt_x"/>
                                          </p:val>
                                        </p:tav>
                                      </p:tavLst>
                                    </p:anim>
                                    <p:anim calcmode="lin" valueType="num">
                                      <p:cBhvr>
                                        <p:cTn id="15" dur="25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anim calcmode="lin" valueType="num">
                                      <p:cBhvr>
                                        <p:cTn id="20" dur="250" fill="hold"/>
                                        <p:tgtEl>
                                          <p:spTgt spid="16"/>
                                        </p:tgtEl>
                                        <p:attrNameLst>
                                          <p:attrName>ppt_x</p:attrName>
                                        </p:attrNameLst>
                                      </p:cBhvr>
                                      <p:tavLst>
                                        <p:tav tm="0">
                                          <p:val>
                                            <p:strVal val="#ppt_x"/>
                                          </p:val>
                                        </p:tav>
                                        <p:tav tm="100000">
                                          <p:val>
                                            <p:strVal val="#ppt_x"/>
                                          </p:val>
                                        </p:tav>
                                      </p:tavLst>
                                    </p:anim>
                                    <p:anim calcmode="lin" valueType="num">
                                      <p:cBhvr>
                                        <p:cTn id="21" dur="25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250"/>
                                        <p:tgtEl>
                                          <p:spTgt spid="21"/>
                                        </p:tgtEl>
                                      </p:cBhvr>
                                    </p:animEffect>
                                    <p:anim calcmode="lin" valueType="num">
                                      <p:cBhvr>
                                        <p:cTn id="26" dur="250" fill="hold"/>
                                        <p:tgtEl>
                                          <p:spTgt spid="21"/>
                                        </p:tgtEl>
                                        <p:attrNameLst>
                                          <p:attrName>ppt_x</p:attrName>
                                        </p:attrNameLst>
                                      </p:cBhvr>
                                      <p:tavLst>
                                        <p:tav tm="0">
                                          <p:val>
                                            <p:strVal val="#ppt_x"/>
                                          </p:val>
                                        </p:tav>
                                        <p:tav tm="100000">
                                          <p:val>
                                            <p:strVal val="#ppt_x"/>
                                          </p:val>
                                        </p:tav>
                                      </p:tavLst>
                                    </p:anim>
                                    <p:anim calcmode="lin" valueType="num">
                                      <p:cBhvr>
                                        <p:cTn id="27" dur="250" fill="hold"/>
                                        <p:tgtEl>
                                          <p:spTgt spid="21"/>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250"/>
                                        <p:tgtEl>
                                          <p:spTgt spid="22"/>
                                        </p:tgtEl>
                                      </p:cBhvr>
                                    </p:animEffect>
                                    <p:anim calcmode="lin" valueType="num">
                                      <p:cBhvr>
                                        <p:cTn id="32" dur="250" fill="hold"/>
                                        <p:tgtEl>
                                          <p:spTgt spid="22"/>
                                        </p:tgtEl>
                                        <p:attrNameLst>
                                          <p:attrName>ppt_x</p:attrName>
                                        </p:attrNameLst>
                                      </p:cBhvr>
                                      <p:tavLst>
                                        <p:tav tm="0">
                                          <p:val>
                                            <p:strVal val="#ppt_x"/>
                                          </p:val>
                                        </p:tav>
                                        <p:tav tm="100000">
                                          <p:val>
                                            <p:strVal val="#ppt_x"/>
                                          </p:val>
                                        </p:tav>
                                      </p:tavLst>
                                    </p:anim>
                                    <p:anim calcmode="lin" valueType="num">
                                      <p:cBhvr>
                                        <p:cTn id="33" dur="2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1"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50" name="Rectangle 14" descr="Constrained Graph Layout">
            <a:extLst>
              <a:ext uri="{FF2B5EF4-FFF2-40B4-BE49-F238E27FC236}">
                <a16:creationId xmlns:a16="http://schemas.microsoft.com/office/drawing/2014/main" id="{3EDA1873-4FFB-46C5-B8C8-983653728B06}"/>
              </a:ext>
            </a:extLst>
          </p:cNvPr>
          <p:cNvSpPr>
            <a:spLocks noGrp="1"/>
          </p:cNvSpPr>
          <p:nvPr>
            <p:ph type="title" idx="4294967295"/>
          </p:nvPr>
        </p:nvSpPr>
        <p:spPr bwMode="auto">
          <a:xfrm>
            <a:off x="312209" y="-129015"/>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Dataset Classifications &amp; </a:t>
            </a:r>
            <a:r>
              <a:rPr lang="en-US" altLang="zh-CN">
                <a:solidFill>
                  <a:srgbClr val="FFC000"/>
                </a:solidFill>
                <a:latin typeface="Arial" panose="020B0604020202020204" pitchFamily="34" charset="0"/>
                <a:cs typeface="Arial" panose="020B0604020202020204" pitchFamily="34" charset="0"/>
              </a:rPr>
              <a:t>Measures</a:t>
            </a:r>
          </a:p>
        </p:txBody>
      </p:sp>
      <p:sp>
        <p:nvSpPr>
          <p:cNvPr id="4" name="灯片编号占位符 3">
            <a:extLst>
              <a:ext uri="{FF2B5EF4-FFF2-40B4-BE49-F238E27FC236}">
                <a16:creationId xmlns:a16="http://schemas.microsoft.com/office/drawing/2014/main" id="{8B4F065E-0D59-4AB5-9EF7-B2A7EE34139F}"/>
              </a:ext>
            </a:extLst>
          </p:cNvPr>
          <p:cNvSpPr>
            <a:spLocks noGrp="1"/>
          </p:cNvSpPr>
          <p:nvPr>
            <p:ph type="sldNum" sz="quarter" idx="10"/>
          </p:nvPr>
        </p:nvSpPr>
        <p:spPr/>
        <p:txBody>
          <a:bodyPr/>
          <a:lstStyle/>
          <a:p>
            <a:fld id="{E1EC0364-EED2-479F-9FC0-3C637C2ED495}" type="slidenum">
              <a:rPr lang="zh-CN" altLang="zh-CN" smtClean="0"/>
              <a:pPr/>
              <a:t>32</a:t>
            </a:fld>
            <a:endParaRPr lang="zh-CN" altLang="zh-CN"/>
          </a:p>
        </p:txBody>
      </p:sp>
      <p:sp>
        <p:nvSpPr>
          <p:cNvPr id="12" name="Text Box 1" descr="Given a graph G(V,E)…">
            <a:extLst>
              <a:ext uri="{FF2B5EF4-FFF2-40B4-BE49-F238E27FC236}">
                <a16:creationId xmlns:a16="http://schemas.microsoft.com/office/drawing/2014/main" id="{E427F454-323A-F8FA-4793-05698340132F}"/>
              </a:ext>
            </a:extLst>
          </p:cNvPr>
          <p:cNvSpPr txBox="1">
            <a:spLocks/>
          </p:cNvSpPr>
          <p:nvPr/>
        </p:nvSpPr>
        <p:spPr bwMode="auto">
          <a:xfrm>
            <a:off x="504154" y="1129509"/>
            <a:ext cx="4103465" cy="720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marL="355600" indent="-355600" defTabSz="584200">
              <a:defRPr sz="3400">
                <a:solidFill>
                  <a:srgbClr val="000000"/>
                </a:solidFill>
                <a:latin typeface="Helvetica Neue" charset="0"/>
                <a:ea typeface="Helvetica Neue" charset="0"/>
                <a:cs typeface="Helvetica Neue" charset="0"/>
                <a:sym typeface="Helvetica Neue" charset="0"/>
              </a:defRPr>
            </a:lvl1pPr>
            <a:lvl2pPr defTabSz="584200">
              <a:defRPr sz="3400">
                <a:solidFill>
                  <a:srgbClr val="000000"/>
                </a:solidFill>
                <a:latin typeface="Helvetica Neue" charset="0"/>
                <a:ea typeface="Helvetica Neue" charset="0"/>
                <a:cs typeface="Helvetica Neue" charset="0"/>
                <a:sym typeface="Helvetica Neue" charset="0"/>
              </a:defRPr>
            </a:lvl2pPr>
            <a:lvl3pPr defTabSz="584200">
              <a:defRPr sz="3400">
                <a:solidFill>
                  <a:srgbClr val="000000"/>
                </a:solidFill>
                <a:latin typeface="Helvetica Neue" charset="0"/>
                <a:ea typeface="Helvetica Neue" charset="0"/>
                <a:cs typeface="Helvetica Neue" charset="0"/>
                <a:sym typeface="Helvetica Neue" charset="0"/>
              </a:defRPr>
            </a:lvl3pPr>
            <a:lvl4pPr defTabSz="584200">
              <a:defRPr sz="3400">
                <a:solidFill>
                  <a:srgbClr val="000000"/>
                </a:solidFill>
                <a:latin typeface="Helvetica Neue" charset="0"/>
                <a:ea typeface="Helvetica Neue" charset="0"/>
                <a:cs typeface="Helvetica Neue" charset="0"/>
                <a:sym typeface="Helvetica Neue" charset="0"/>
              </a:defRPr>
            </a:lvl4pPr>
            <a:lvl5pPr defTabSz="584200">
              <a:defRPr sz="3400">
                <a:solidFill>
                  <a:srgbClr val="000000"/>
                </a:solidFill>
                <a:latin typeface="Helvetica Neue" charset="0"/>
                <a:ea typeface="Helvetica Neue" charset="0"/>
                <a:cs typeface="Helvetica Neue" charset="0"/>
                <a:sym typeface="Helvetica Neue" charset="0"/>
              </a:defRPr>
            </a:lvl5pPr>
            <a:lvl6pPr marL="4572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fontAlgn="base" hangingPunct="0">
              <a:lnSpc>
                <a:spcPct val="80000"/>
              </a:lnSpc>
              <a:spcBef>
                <a:spcPts val="4200"/>
              </a:spcBef>
              <a:spcAft>
                <a:spcPct val="0"/>
              </a:spcAft>
              <a:buSzPct val="145000"/>
              <a:buFontTx/>
              <a:buChar char="•"/>
            </a:pPr>
            <a:endParaRPr lang="zh-CN" altLang="zh-CN" sz="3600" dirty="0">
              <a:latin typeface="Arial" panose="020B0604020202020204" pitchFamily="34" charset="0"/>
              <a:cs typeface="Arial" panose="020B0604020202020204" pitchFamily="34" charset="0"/>
              <a:sym typeface="Arial" panose="020B0604020202020204" pitchFamily="34" charset="0"/>
            </a:endParaRPr>
          </a:p>
        </p:txBody>
      </p:sp>
      <p:sp>
        <p:nvSpPr>
          <p:cNvPr id="27" name="Text Box 10" descr="Node-link Graph">
            <a:extLst>
              <a:ext uri="{FF2B5EF4-FFF2-40B4-BE49-F238E27FC236}">
                <a16:creationId xmlns:a16="http://schemas.microsoft.com/office/drawing/2014/main" id="{324AD656-28D8-AD6A-F9AC-A0E2F73A5B3F}"/>
              </a:ext>
            </a:extLst>
          </p:cNvPr>
          <p:cNvSpPr txBox="1">
            <a:spLocks/>
          </p:cNvSpPr>
          <p:nvPr/>
        </p:nvSpPr>
        <p:spPr bwMode="auto">
          <a:xfrm>
            <a:off x="312209" y="1184863"/>
            <a:ext cx="8679391" cy="901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Vernier et al. [2020] did a very thorough quantitative evaluation on temporal treemaps. </a:t>
            </a:r>
          </a:p>
        </p:txBody>
      </p:sp>
      <p:sp>
        <p:nvSpPr>
          <p:cNvPr id="11" name="Text Box 10" descr="Node-link Graph">
            <a:extLst>
              <a:ext uri="{FF2B5EF4-FFF2-40B4-BE49-F238E27FC236}">
                <a16:creationId xmlns:a16="http://schemas.microsoft.com/office/drawing/2014/main" id="{8DF2F1BA-9893-798B-6D58-A4EBC2443301}"/>
              </a:ext>
            </a:extLst>
          </p:cNvPr>
          <p:cNvSpPr txBox="1">
            <a:spLocks/>
          </p:cNvSpPr>
          <p:nvPr/>
        </p:nvSpPr>
        <p:spPr bwMode="auto">
          <a:xfrm>
            <a:off x="312209" y="1763963"/>
            <a:ext cx="8679391" cy="901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We followed most of their practice in our evalution.</a:t>
            </a:r>
          </a:p>
        </p:txBody>
      </p:sp>
      <p:sp>
        <p:nvSpPr>
          <p:cNvPr id="14" name="Text Box 10" descr="Node-link Graph">
            <a:extLst>
              <a:ext uri="{FF2B5EF4-FFF2-40B4-BE49-F238E27FC236}">
                <a16:creationId xmlns:a16="http://schemas.microsoft.com/office/drawing/2014/main" id="{1C2E8D5D-7223-4787-AE70-AF9D55B2444B}"/>
              </a:ext>
            </a:extLst>
          </p:cNvPr>
          <p:cNvSpPr txBox="1">
            <a:spLocks/>
          </p:cNvSpPr>
          <p:nvPr/>
        </p:nvSpPr>
        <p:spPr bwMode="auto">
          <a:xfrm>
            <a:off x="312209" y="2527889"/>
            <a:ext cx="8679391" cy="901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Measures</a:t>
            </a:r>
          </a:p>
        </p:txBody>
      </p:sp>
      <p:sp>
        <p:nvSpPr>
          <p:cNvPr id="15" name="矩形 14">
            <a:extLst>
              <a:ext uri="{FF2B5EF4-FFF2-40B4-BE49-F238E27FC236}">
                <a16:creationId xmlns:a16="http://schemas.microsoft.com/office/drawing/2014/main" id="{E7D6C109-AD73-BC5F-57BB-20C4C00AE654}"/>
              </a:ext>
            </a:extLst>
          </p:cNvPr>
          <p:cNvSpPr/>
          <p:nvPr/>
        </p:nvSpPr>
        <p:spPr>
          <a:xfrm>
            <a:off x="678180" y="3429000"/>
            <a:ext cx="7065645" cy="1754326"/>
          </a:xfrm>
          <a:prstGeom prst="rect">
            <a:avLst/>
          </a:prstGeom>
        </p:spPr>
        <p:txBody>
          <a:bodyPr wrap="square">
            <a:spAutoFit/>
          </a:bodyPr>
          <a:lstStyle/>
          <a:p>
            <a:pPr marL="285750" indent="-285750" algn="l">
              <a:buFont typeface="Arial" panose="020B0604020202020204" pitchFamily="34" charset="0"/>
              <a:buChar char="•"/>
            </a:pPr>
            <a:r>
              <a:rPr lang="en-US" altLang="zh-CN" sz="1800">
                <a:solidFill>
                  <a:srgbClr val="C00000"/>
                </a:solidFill>
                <a:latin typeface="Arial" panose="020B0604020202090204" pitchFamily="34" charset="0"/>
                <a:cs typeface="Arial" panose="020B0604020202090204" pitchFamily="34" charset="0"/>
              </a:rPr>
              <a:t>Average aspect ratio</a:t>
            </a:r>
            <a:endParaRPr lang="en-US" altLang="zh-CN" dirty="0">
              <a:latin typeface="Arial" panose="020B0604020202090204" pitchFamily="34" charset="0"/>
              <a:cs typeface="Arial" panose="020B0604020202090204" pitchFamily="34" charset="0"/>
            </a:endParaRPr>
          </a:p>
          <a:p>
            <a:pPr algn="l"/>
            <a:br>
              <a:rPr lang="en-US" altLang="zh-CN">
                <a:latin typeface="Arial" panose="020B0604020202090204" pitchFamily="34" charset="0"/>
                <a:cs typeface="Arial" panose="020B0604020202090204" pitchFamily="34" charset="0"/>
              </a:rPr>
            </a:br>
            <a:br>
              <a:rPr lang="en-US" altLang="zh-CN">
                <a:latin typeface="Arial" panose="020B0604020202090204" pitchFamily="34" charset="0"/>
                <a:cs typeface="Arial" panose="020B0604020202090204" pitchFamily="34" charset="0"/>
              </a:rPr>
            </a:br>
            <a:endParaRPr lang="en-US" altLang="zh-CN">
              <a:latin typeface="Arial" panose="020B0604020202090204" pitchFamily="34" charset="0"/>
              <a:cs typeface="Arial" panose="020B0604020202090204" pitchFamily="34" charset="0"/>
            </a:endParaRPr>
          </a:p>
          <a:p>
            <a:pPr algn="l"/>
            <a:endParaRPr lang="en-US" altLang="zh-CN">
              <a:latin typeface="Arial" panose="020B0604020202090204" pitchFamily="34" charset="0"/>
              <a:cs typeface="Arial" panose="020B0604020202090204" pitchFamily="34" charset="0"/>
            </a:endParaRPr>
          </a:p>
          <a:p>
            <a:pPr algn="l"/>
            <a:endParaRPr lang="en-US" altLang="zh-CN" dirty="0">
              <a:latin typeface="Arial" panose="020B0604020202090204" pitchFamily="34" charset="0"/>
              <a:cs typeface="Arial" panose="020B0604020202090204" pitchFamily="34" charset="0"/>
            </a:endParaRPr>
          </a:p>
        </p:txBody>
      </p:sp>
      <p:sp>
        <p:nvSpPr>
          <p:cNvPr id="16" name="文本框 15">
            <a:extLst>
              <a:ext uri="{FF2B5EF4-FFF2-40B4-BE49-F238E27FC236}">
                <a16:creationId xmlns:a16="http://schemas.microsoft.com/office/drawing/2014/main" id="{F7C3319D-B6FD-76D8-D1E8-2C7D2DD1D2E7}"/>
              </a:ext>
            </a:extLst>
          </p:cNvPr>
          <p:cNvSpPr txBox="1"/>
          <p:nvPr/>
        </p:nvSpPr>
        <p:spPr>
          <a:xfrm>
            <a:off x="678180" y="4535804"/>
            <a:ext cx="7379970"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a:ln>
                  <a:noFill/>
                </a:ln>
                <a:solidFill>
                  <a:srgbClr val="C00000"/>
                </a:solidFill>
                <a:effectLst/>
                <a:uLnTx/>
                <a:uFillTx/>
                <a:latin typeface="Arial" panose="020B0604020202090204" pitchFamily="34" charset="0"/>
                <a:ea typeface="等线" panose="02010600030101010101" pitchFamily="2" charset="-122"/>
                <a:cs typeface="Arial" panose="020B0604020202090204" pitchFamily="34" charset="0"/>
              </a:rPr>
              <a:t>Short-term stability: </a:t>
            </a:r>
            <a:r>
              <a:rPr kumimoji="0" lang="en-US" altLang="zh-CN" sz="1800" b="0" i="0" u="none" strike="noStrike" kern="1200" cap="none" spc="0" normalizeH="0" baseline="0" noProof="0">
                <a:ln>
                  <a:noFill/>
                </a:ln>
                <a:solidFill>
                  <a:prstClr val="black"/>
                </a:solidFill>
                <a:effectLst/>
                <a:uLnTx/>
                <a:uFillTx/>
                <a:latin typeface="Arial" panose="020B0604020202090204" pitchFamily="34" charset="0"/>
                <a:ea typeface="等线" panose="02010600030101010101" pitchFamily="2" charset="-122"/>
                <a:cs typeface="Arial" panose="020B0604020202090204" pitchFamily="34" charset="0"/>
              </a:rPr>
              <a:t>corn-travel</a:t>
            </a:r>
            <a:r>
              <a:rPr kumimoji="0" lang="en-US" altLang="zh-CN" sz="1800" b="0" i="0" u="none" strike="noStrike" kern="1200" cap="none" spc="0" normalizeH="0" noProof="0">
                <a:ln>
                  <a:noFill/>
                </a:ln>
                <a:solidFill>
                  <a:prstClr val="black"/>
                </a:solidFill>
                <a:effectLst/>
                <a:uLnTx/>
                <a:uFillTx/>
                <a:latin typeface="Arial" panose="020B0604020202090204" pitchFamily="34" charset="0"/>
                <a:ea typeface="等线" panose="02010600030101010101" pitchFamily="2" charset="-122"/>
                <a:cs typeface="Arial" panose="020B0604020202090204" pitchFamily="34" charset="0"/>
              </a:rPr>
              <a:t> distance (stability between frames)</a:t>
            </a:r>
            <a:endParaRPr kumimoji="0" lang="en-US" altLang="zh-CN" sz="1800" b="0" i="0" u="none" strike="noStrike" kern="1200" cap="none" spc="0" normalizeH="0" baseline="0" noProof="0" dirty="0">
              <a:ln>
                <a:noFill/>
              </a:ln>
              <a:solidFill>
                <a:prstClr val="black"/>
              </a:solidFill>
              <a:effectLst/>
              <a:uLnTx/>
              <a:uFillTx/>
              <a:latin typeface="Arial" panose="020B0604020202090204" pitchFamily="34" charset="0"/>
              <a:ea typeface="等线" panose="02010600030101010101" pitchFamily="2" charset="-122"/>
              <a:cs typeface="Arial" panose="020B0604020202090204" pitchFamily="34" charset="0"/>
            </a:endParaRPr>
          </a:p>
        </p:txBody>
      </p:sp>
      <p:pic>
        <p:nvPicPr>
          <p:cNvPr id="3" name="图片 2">
            <a:extLst>
              <a:ext uri="{FF2B5EF4-FFF2-40B4-BE49-F238E27FC236}">
                <a16:creationId xmlns:a16="http://schemas.microsoft.com/office/drawing/2014/main" id="{26A1CB94-D297-CB89-D712-234C6B3B94AE}"/>
              </a:ext>
            </a:extLst>
          </p:cNvPr>
          <p:cNvPicPr>
            <a:picLocks noChangeAspect="1"/>
          </p:cNvPicPr>
          <p:nvPr/>
        </p:nvPicPr>
        <p:blipFill>
          <a:blip r:embed="rId3"/>
          <a:stretch>
            <a:fillRect/>
          </a:stretch>
        </p:blipFill>
        <p:spPr>
          <a:xfrm>
            <a:off x="1430655" y="3741182"/>
            <a:ext cx="2674792" cy="663632"/>
          </a:xfrm>
          <a:prstGeom prst="rect">
            <a:avLst/>
          </a:prstGeom>
        </p:spPr>
      </p:pic>
      <p:sp>
        <p:nvSpPr>
          <p:cNvPr id="17" name="文本框 16">
            <a:extLst>
              <a:ext uri="{FF2B5EF4-FFF2-40B4-BE49-F238E27FC236}">
                <a16:creationId xmlns:a16="http://schemas.microsoft.com/office/drawing/2014/main" id="{C9432C0B-DD71-A2DC-39DA-EEABDDD1A47E}"/>
              </a:ext>
            </a:extLst>
          </p:cNvPr>
          <p:cNvSpPr txBox="1"/>
          <p:nvPr/>
        </p:nvSpPr>
        <p:spPr>
          <a:xfrm>
            <a:off x="678179" y="5511283"/>
            <a:ext cx="8113395"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a:ln>
                  <a:noFill/>
                </a:ln>
                <a:solidFill>
                  <a:srgbClr val="C00000"/>
                </a:solidFill>
                <a:effectLst/>
                <a:uLnTx/>
                <a:uFillTx/>
                <a:latin typeface="Arial" panose="020B0604020202090204" pitchFamily="34" charset="0"/>
                <a:ea typeface="等线" panose="02010600030101010101" pitchFamily="2" charset="-122"/>
                <a:cs typeface="Arial" panose="020B0604020202090204" pitchFamily="34" charset="0"/>
              </a:rPr>
              <a:t>Long-term stability: </a:t>
            </a:r>
            <a:r>
              <a:rPr lang="en-US" altLang="zh-CN">
                <a:solidFill>
                  <a:prstClr val="black"/>
                </a:solidFill>
                <a:latin typeface="Arial" panose="020B0604020202090204" pitchFamily="34" charset="0"/>
                <a:ea typeface="等线" panose="02010600030101010101" pitchFamily="2" charset="-122"/>
                <a:cs typeface="Arial" panose="020B0604020202090204" pitchFamily="34" charset="0"/>
              </a:rPr>
              <a:t>nomalized location drift (stability across frames)</a:t>
            </a:r>
            <a:endParaRPr kumimoji="0" lang="en-US" altLang="zh-CN" sz="1800" b="0" i="0" u="none" strike="noStrike" kern="1200" cap="none" spc="0" normalizeH="0" baseline="0" noProof="0" dirty="0">
              <a:ln>
                <a:noFill/>
              </a:ln>
              <a:solidFill>
                <a:prstClr val="black"/>
              </a:solidFill>
              <a:effectLst/>
              <a:uLnTx/>
              <a:uFillTx/>
              <a:latin typeface="Arial" panose="020B0604020202090204" pitchFamily="34" charset="0"/>
              <a:ea typeface="等线" panose="02010600030101010101" pitchFamily="2" charset="-122"/>
              <a:cs typeface="Arial" panose="020B0604020202090204" pitchFamily="34" charset="0"/>
            </a:endParaRPr>
          </a:p>
        </p:txBody>
      </p:sp>
      <p:pic>
        <p:nvPicPr>
          <p:cNvPr id="6" name="图片 5">
            <a:extLst>
              <a:ext uri="{FF2B5EF4-FFF2-40B4-BE49-F238E27FC236}">
                <a16:creationId xmlns:a16="http://schemas.microsoft.com/office/drawing/2014/main" id="{4643E305-F18C-0891-5DA0-F828F9842955}"/>
              </a:ext>
            </a:extLst>
          </p:cNvPr>
          <p:cNvPicPr>
            <a:picLocks noChangeAspect="1"/>
          </p:cNvPicPr>
          <p:nvPr/>
        </p:nvPicPr>
        <p:blipFill>
          <a:blip r:embed="rId4"/>
          <a:stretch>
            <a:fillRect/>
          </a:stretch>
        </p:blipFill>
        <p:spPr>
          <a:xfrm>
            <a:off x="1316115" y="4847986"/>
            <a:ext cx="5458065" cy="670679"/>
          </a:xfrm>
          <a:prstGeom prst="rect">
            <a:avLst/>
          </a:prstGeom>
        </p:spPr>
      </p:pic>
      <p:pic>
        <p:nvPicPr>
          <p:cNvPr id="8" name="图片 7">
            <a:extLst>
              <a:ext uri="{FF2B5EF4-FFF2-40B4-BE49-F238E27FC236}">
                <a16:creationId xmlns:a16="http://schemas.microsoft.com/office/drawing/2014/main" id="{7667ABB7-FCE4-7DF9-CAC3-9D1540DC05D0}"/>
              </a:ext>
            </a:extLst>
          </p:cNvPr>
          <p:cNvPicPr>
            <a:picLocks noChangeAspect="1"/>
          </p:cNvPicPr>
          <p:nvPr/>
        </p:nvPicPr>
        <p:blipFill>
          <a:blip r:embed="rId5"/>
          <a:stretch>
            <a:fillRect/>
          </a:stretch>
        </p:blipFill>
        <p:spPr>
          <a:xfrm>
            <a:off x="1430655" y="5916459"/>
            <a:ext cx="4407118" cy="526223"/>
          </a:xfrm>
          <a:prstGeom prst="rect">
            <a:avLst/>
          </a:prstGeom>
        </p:spPr>
      </p:pic>
      <p:sp>
        <p:nvSpPr>
          <p:cNvPr id="20" name="文本框 19">
            <a:extLst>
              <a:ext uri="{FF2B5EF4-FFF2-40B4-BE49-F238E27FC236}">
                <a16:creationId xmlns:a16="http://schemas.microsoft.com/office/drawing/2014/main" id="{701F8DCD-9124-19B4-0D9B-B060CF4B9BC9}"/>
              </a:ext>
            </a:extLst>
          </p:cNvPr>
          <p:cNvSpPr txBox="1"/>
          <p:nvPr/>
        </p:nvSpPr>
        <p:spPr>
          <a:xfrm>
            <a:off x="4278630" y="3943638"/>
            <a:ext cx="6096000"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zh-CN" altLang="en-US" sz="1800" b="0" i="0" u="none" strike="noStrike" kern="1200" cap="none" spc="0" normalizeH="0" baseline="0" noProof="0">
                <a:ln>
                  <a:noFill/>
                </a:ln>
                <a:effectLst/>
                <a:uLnTx/>
                <a:uFillTx/>
                <a:latin typeface="Arial" panose="020B0604020202090204" pitchFamily="34" charset="0"/>
                <a:ea typeface="等线" panose="02010600030101010101" pitchFamily="2" charset="-122"/>
                <a:cs typeface="Arial" panose="020B0604020202090204" pitchFamily="34" charset="0"/>
              </a:rPr>
              <a:t>∈</a:t>
            </a:r>
            <a:r>
              <a:rPr kumimoji="0" lang="en-US" altLang="zh-CN" sz="1800" b="0" i="0" u="none" strike="noStrike" kern="1200" cap="none" spc="0" normalizeH="0" baseline="0" noProof="0">
                <a:ln>
                  <a:noFill/>
                </a:ln>
                <a:effectLst/>
                <a:uLnTx/>
                <a:uFillTx/>
                <a:latin typeface="Arial" panose="020B0604020202090204" pitchFamily="34" charset="0"/>
                <a:ea typeface="等线" panose="02010600030101010101" pitchFamily="2" charset="-122"/>
                <a:cs typeface="Arial" panose="020B0604020202090204" pitchFamily="34" charset="0"/>
              </a:rPr>
              <a:t>(0,1) The higher, the better.</a:t>
            </a:r>
            <a:endParaRPr kumimoji="0" lang="en-US" altLang="zh-CN" sz="1800" b="0" i="0" u="none" strike="noStrike" kern="1200" cap="none" spc="0" normalizeH="0" baseline="0" noProof="0" dirty="0">
              <a:ln>
                <a:noFill/>
              </a:ln>
              <a:effectLst/>
              <a:uLnTx/>
              <a:uFillTx/>
              <a:latin typeface="Arial" panose="020B0604020202090204" pitchFamily="34" charset="0"/>
              <a:ea typeface="等线" panose="02010600030101010101" pitchFamily="2" charset="-122"/>
              <a:cs typeface="Arial" panose="020B0604020202090204" pitchFamily="34" charset="0"/>
            </a:endParaRPr>
          </a:p>
        </p:txBody>
      </p:sp>
      <p:sp>
        <p:nvSpPr>
          <p:cNvPr id="23" name="文本框 22">
            <a:extLst>
              <a:ext uri="{FF2B5EF4-FFF2-40B4-BE49-F238E27FC236}">
                <a16:creationId xmlns:a16="http://schemas.microsoft.com/office/drawing/2014/main" id="{1BBE3FF6-F402-DA40-949E-23A95DA04965}"/>
              </a:ext>
            </a:extLst>
          </p:cNvPr>
          <p:cNvSpPr txBox="1"/>
          <p:nvPr/>
        </p:nvSpPr>
        <p:spPr>
          <a:xfrm>
            <a:off x="7088505" y="5060291"/>
            <a:ext cx="6096000"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zh-CN" altLang="en-US" sz="1800" b="0" i="0" u="none" strike="noStrike" kern="1200" cap="none" spc="0" normalizeH="0" baseline="0" noProof="0">
                <a:ln>
                  <a:noFill/>
                </a:ln>
                <a:effectLst/>
                <a:uLnTx/>
                <a:uFillTx/>
                <a:latin typeface="Arial" panose="020B0604020202090204" pitchFamily="34" charset="0"/>
                <a:ea typeface="等线" panose="02010600030101010101" pitchFamily="2" charset="-122"/>
                <a:cs typeface="Arial" panose="020B0604020202090204" pitchFamily="34" charset="0"/>
              </a:rPr>
              <a:t>∈</a:t>
            </a:r>
            <a:r>
              <a:rPr kumimoji="0" lang="en-US" altLang="zh-CN" sz="1800" b="0" i="0" u="none" strike="noStrike" kern="1200" cap="none" spc="0" normalizeH="0" baseline="0" noProof="0">
                <a:ln>
                  <a:noFill/>
                </a:ln>
                <a:effectLst/>
                <a:uLnTx/>
                <a:uFillTx/>
                <a:latin typeface="Arial" panose="020B0604020202090204" pitchFamily="34" charset="0"/>
                <a:ea typeface="等线" panose="02010600030101010101" pitchFamily="2" charset="-122"/>
                <a:cs typeface="Arial" panose="020B0604020202090204" pitchFamily="34" charset="0"/>
              </a:rPr>
              <a:t>(0,1) The lower, the better.</a:t>
            </a:r>
            <a:endParaRPr kumimoji="0" lang="en-US" altLang="zh-CN" sz="1800" b="0" i="0" u="none" strike="noStrike" kern="1200" cap="none" spc="0" normalizeH="0" baseline="0" noProof="0" dirty="0">
              <a:ln>
                <a:noFill/>
              </a:ln>
              <a:effectLst/>
              <a:uLnTx/>
              <a:uFillTx/>
              <a:latin typeface="Arial" panose="020B0604020202090204" pitchFamily="34" charset="0"/>
              <a:ea typeface="等线" panose="02010600030101010101" pitchFamily="2" charset="-122"/>
              <a:cs typeface="Arial" panose="020B0604020202090204" pitchFamily="34" charset="0"/>
            </a:endParaRPr>
          </a:p>
        </p:txBody>
      </p:sp>
      <p:sp>
        <p:nvSpPr>
          <p:cNvPr id="24" name="文本框 23">
            <a:extLst>
              <a:ext uri="{FF2B5EF4-FFF2-40B4-BE49-F238E27FC236}">
                <a16:creationId xmlns:a16="http://schemas.microsoft.com/office/drawing/2014/main" id="{553BEA01-8D42-ECF9-3E56-AFFF40CE4F0B}"/>
              </a:ext>
            </a:extLst>
          </p:cNvPr>
          <p:cNvSpPr txBox="1"/>
          <p:nvPr/>
        </p:nvSpPr>
        <p:spPr>
          <a:xfrm>
            <a:off x="6096000" y="6028081"/>
            <a:ext cx="6096000"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zh-CN" altLang="en-US" sz="1800" b="0" i="0" u="none" strike="noStrike" kern="1200" cap="none" spc="0" normalizeH="0" baseline="0" noProof="0">
                <a:ln>
                  <a:noFill/>
                </a:ln>
                <a:effectLst/>
                <a:uLnTx/>
                <a:uFillTx/>
                <a:latin typeface="Arial" panose="020B0604020202090204" pitchFamily="34" charset="0"/>
                <a:ea typeface="等线" panose="02010600030101010101" pitchFamily="2" charset="-122"/>
                <a:cs typeface="Arial" panose="020B0604020202090204" pitchFamily="34" charset="0"/>
              </a:rPr>
              <a:t>∈</a:t>
            </a:r>
            <a:r>
              <a:rPr kumimoji="0" lang="en-US" altLang="zh-CN" sz="1800" b="0" i="0" u="none" strike="noStrike" kern="1200" cap="none" spc="0" normalizeH="0" baseline="0" noProof="0">
                <a:ln>
                  <a:noFill/>
                </a:ln>
                <a:effectLst/>
                <a:uLnTx/>
                <a:uFillTx/>
                <a:latin typeface="Arial" panose="020B0604020202090204" pitchFamily="34" charset="0"/>
                <a:ea typeface="等线" panose="02010600030101010101" pitchFamily="2" charset="-122"/>
                <a:cs typeface="Arial" panose="020B0604020202090204" pitchFamily="34" charset="0"/>
              </a:rPr>
              <a:t>(0,1) The lower, the better.</a:t>
            </a:r>
            <a:endParaRPr kumimoji="0" lang="en-US" altLang="zh-CN" sz="1800" b="0" i="0" u="none" strike="noStrike" kern="1200" cap="none" spc="0" normalizeH="0" baseline="0" noProof="0" dirty="0">
              <a:ln>
                <a:noFill/>
              </a:ln>
              <a:effectLst/>
              <a:uLnTx/>
              <a:uFillTx/>
              <a:latin typeface="Arial" panose="020B0604020202090204" pitchFamily="34" charset="0"/>
              <a:ea typeface="等线" panose="02010600030101010101" pitchFamily="2" charset="-122"/>
              <a:cs typeface="Arial" panose="020B0604020202090204" pitchFamily="34" charset="0"/>
            </a:endParaRPr>
          </a:p>
        </p:txBody>
      </p:sp>
    </p:spTree>
    <p:extLst>
      <p:ext uri="{BB962C8B-B14F-4D97-AF65-F5344CB8AC3E}">
        <p14:creationId xmlns:p14="http://schemas.microsoft.com/office/powerpoint/2010/main" val="31532133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anim calcmode="lin" valueType="num">
                                      <p:cBhvr>
                                        <p:cTn id="8" dur="250" fill="hold"/>
                                        <p:tgtEl>
                                          <p:spTgt spid="15"/>
                                        </p:tgtEl>
                                        <p:attrNameLst>
                                          <p:attrName>ppt_x</p:attrName>
                                        </p:attrNameLst>
                                      </p:cBhvr>
                                      <p:tavLst>
                                        <p:tav tm="0">
                                          <p:val>
                                            <p:strVal val="#ppt_x"/>
                                          </p:val>
                                        </p:tav>
                                        <p:tav tm="100000">
                                          <p:val>
                                            <p:strVal val="#ppt_x"/>
                                          </p:val>
                                        </p:tav>
                                      </p:tavLst>
                                    </p:anim>
                                    <p:anim calcmode="lin" valueType="num">
                                      <p:cBhvr>
                                        <p:cTn id="9" dur="25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250"/>
                                        <p:tgtEl>
                                          <p:spTgt spid="20"/>
                                        </p:tgtEl>
                                      </p:cBhvr>
                                    </p:animEffect>
                                    <p:anim calcmode="lin" valueType="num">
                                      <p:cBhvr>
                                        <p:cTn id="19" dur="250" fill="hold"/>
                                        <p:tgtEl>
                                          <p:spTgt spid="20"/>
                                        </p:tgtEl>
                                        <p:attrNameLst>
                                          <p:attrName>ppt_x</p:attrName>
                                        </p:attrNameLst>
                                      </p:cBhvr>
                                      <p:tavLst>
                                        <p:tav tm="0">
                                          <p:val>
                                            <p:strVal val="#ppt_x"/>
                                          </p:val>
                                        </p:tav>
                                        <p:tav tm="100000">
                                          <p:val>
                                            <p:strVal val="#ppt_x"/>
                                          </p:val>
                                        </p:tav>
                                      </p:tavLst>
                                    </p:anim>
                                    <p:anim calcmode="lin" valueType="num">
                                      <p:cBhvr>
                                        <p:cTn id="20" dur="2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anim calcmode="lin" valueType="num">
                                      <p:cBhvr>
                                        <p:cTn id="26" dur="250" fill="hold"/>
                                        <p:tgtEl>
                                          <p:spTgt spid="16"/>
                                        </p:tgtEl>
                                        <p:attrNameLst>
                                          <p:attrName>ppt_x</p:attrName>
                                        </p:attrNameLst>
                                      </p:cBhvr>
                                      <p:tavLst>
                                        <p:tav tm="0">
                                          <p:val>
                                            <p:strVal val="#ppt_x"/>
                                          </p:val>
                                        </p:tav>
                                        <p:tav tm="100000">
                                          <p:val>
                                            <p:strVal val="#ppt_x"/>
                                          </p:val>
                                        </p:tav>
                                      </p:tavLst>
                                    </p:anim>
                                    <p:anim calcmode="lin" valueType="num">
                                      <p:cBhvr>
                                        <p:cTn id="27" dur="25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25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50"/>
                                        <p:tgtEl>
                                          <p:spTgt spid="6"/>
                                        </p:tgtEl>
                                      </p:cBhvr>
                                    </p:animEffect>
                                    <p:anim calcmode="lin" valueType="num">
                                      <p:cBhvr>
                                        <p:cTn id="32" dur="250" fill="hold"/>
                                        <p:tgtEl>
                                          <p:spTgt spid="6"/>
                                        </p:tgtEl>
                                        <p:attrNameLst>
                                          <p:attrName>ppt_x</p:attrName>
                                        </p:attrNameLst>
                                      </p:cBhvr>
                                      <p:tavLst>
                                        <p:tav tm="0">
                                          <p:val>
                                            <p:strVal val="#ppt_x"/>
                                          </p:val>
                                        </p:tav>
                                        <p:tav tm="100000">
                                          <p:val>
                                            <p:strVal val="#ppt_x"/>
                                          </p:val>
                                        </p:tav>
                                      </p:tavLst>
                                    </p:anim>
                                    <p:anim calcmode="lin" valueType="num">
                                      <p:cBhvr>
                                        <p:cTn id="33" dur="25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250"/>
                                        <p:tgtEl>
                                          <p:spTgt spid="23"/>
                                        </p:tgtEl>
                                      </p:cBhvr>
                                    </p:animEffect>
                                    <p:anim calcmode="lin" valueType="num">
                                      <p:cBhvr>
                                        <p:cTn id="37" dur="250" fill="hold"/>
                                        <p:tgtEl>
                                          <p:spTgt spid="23"/>
                                        </p:tgtEl>
                                        <p:attrNameLst>
                                          <p:attrName>ppt_x</p:attrName>
                                        </p:attrNameLst>
                                      </p:cBhvr>
                                      <p:tavLst>
                                        <p:tav tm="0">
                                          <p:val>
                                            <p:strVal val="#ppt_x"/>
                                          </p:val>
                                        </p:tav>
                                        <p:tav tm="100000">
                                          <p:val>
                                            <p:strVal val="#ppt_x"/>
                                          </p:val>
                                        </p:tav>
                                      </p:tavLst>
                                    </p:anim>
                                    <p:anim calcmode="lin" valueType="num">
                                      <p:cBhvr>
                                        <p:cTn id="38" dur="25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50"/>
                                        <p:tgtEl>
                                          <p:spTgt spid="17"/>
                                        </p:tgtEl>
                                      </p:cBhvr>
                                    </p:animEffect>
                                    <p:anim calcmode="lin" valueType="num">
                                      <p:cBhvr>
                                        <p:cTn id="44" dur="250" fill="hold"/>
                                        <p:tgtEl>
                                          <p:spTgt spid="17"/>
                                        </p:tgtEl>
                                        <p:attrNameLst>
                                          <p:attrName>ppt_x</p:attrName>
                                        </p:attrNameLst>
                                      </p:cBhvr>
                                      <p:tavLst>
                                        <p:tav tm="0">
                                          <p:val>
                                            <p:strVal val="#ppt_x"/>
                                          </p:val>
                                        </p:tav>
                                        <p:tav tm="100000">
                                          <p:val>
                                            <p:strVal val="#ppt_x"/>
                                          </p:val>
                                        </p:tav>
                                      </p:tavLst>
                                    </p:anim>
                                    <p:anim calcmode="lin" valueType="num">
                                      <p:cBhvr>
                                        <p:cTn id="45" dur="250" fill="hold"/>
                                        <p:tgtEl>
                                          <p:spTgt spid="17"/>
                                        </p:tgtEl>
                                        <p:attrNameLst>
                                          <p:attrName>ppt_y</p:attrName>
                                        </p:attrNameLst>
                                      </p:cBhvr>
                                      <p:tavLst>
                                        <p:tav tm="0">
                                          <p:val>
                                            <p:strVal val="#ppt_y+.1"/>
                                          </p:val>
                                        </p:tav>
                                        <p:tav tm="100000">
                                          <p:val>
                                            <p:strVal val="#ppt_y"/>
                                          </p:val>
                                        </p:tav>
                                      </p:tavLst>
                                    </p:anim>
                                  </p:childTnLst>
                                </p:cTn>
                              </p:par>
                            </p:childTnLst>
                          </p:cTn>
                        </p:par>
                        <p:par>
                          <p:cTn id="46" fill="hold">
                            <p:stCondLst>
                              <p:cond delay="250"/>
                            </p:stCondLst>
                            <p:childTnLst>
                              <p:par>
                                <p:cTn id="47" presetID="42" presetClass="entr" presetSubtype="0"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250"/>
                                        <p:tgtEl>
                                          <p:spTgt spid="8"/>
                                        </p:tgtEl>
                                      </p:cBhvr>
                                    </p:animEffect>
                                    <p:anim calcmode="lin" valueType="num">
                                      <p:cBhvr>
                                        <p:cTn id="50" dur="250" fill="hold"/>
                                        <p:tgtEl>
                                          <p:spTgt spid="8"/>
                                        </p:tgtEl>
                                        <p:attrNameLst>
                                          <p:attrName>ppt_x</p:attrName>
                                        </p:attrNameLst>
                                      </p:cBhvr>
                                      <p:tavLst>
                                        <p:tav tm="0">
                                          <p:val>
                                            <p:strVal val="#ppt_x"/>
                                          </p:val>
                                        </p:tav>
                                        <p:tav tm="100000">
                                          <p:val>
                                            <p:strVal val="#ppt_x"/>
                                          </p:val>
                                        </p:tav>
                                      </p:tavLst>
                                    </p:anim>
                                    <p:anim calcmode="lin" valueType="num">
                                      <p:cBhvr>
                                        <p:cTn id="51" dur="250" fill="hold"/>
                                        <p:tgtEl>
                                          <p:spTgt spid="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250"/>
                                        <p:tgtEl>
                                          <p:spTgt spid="24"/>
                                        </p:tgtEl>
                                      </p:cBhvr>
                                    </p:animEffect>
                                    <p:anim calcmode="lin" valueType="num">
                                      <p:cBhvr>
                                        <p:cTn id="55" dur="250" fill="hold"/>
                                        <p:tgtEl>
                                          <p:spTgt spid="24"/>
                                        </p:tgtEl>
                                        <p:attrNameLst>
                                          <p:attrName>ppt_x</p:attrName>
                                        </p:attrNameLst>
                                      </p:cBhvr>
                                      <p:tavLst>
                                        <p:tav tm="0">
                                          <p:val>
                                            <p:strVal val="#ppt_x"/>
                                          </p:val>
                                        </p:tav>
                                        <p:tav tm="100000">
                                          <p:val>
                                            <p:strVal val="#ppt_x"/>
                                          </p:val>
                                        </p:tav>
                                      </p:tavLst>
                                    </p:anim>
                                    <p:anim calcmode="lin" valueType="num">
                                      <p:cBhvr>
                                        <p:cTn id="56" dur="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0" grpId="0"/>
      <p:bldP spid="23"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descr="Introduction…">
            <a:extLst>
              <a:ext uri="{FF2B5EF4-FFF2-40B4-BE49-F238E27FC236}">
                <a16:creationId xmlns:a16="http://schemas.microsoft.com/office/drawing/2014/main" id="{70DF75EA-1939-4C46-87D4-2A514A85F5B9}"/>
              </a:ext>
            </a:extLst>
          </p:cNvPr>
          <p:cNvSpPr>
            <a:spLocks noGrp="1"/>
          </p:cNvSpPr>
          <p:nvPr>
            <p:ph type="body" idx="4294967295"/>
          </p:nvPr>
        </p:nvSpPr>
        <p:spPr bwMode="auto">
          <a:xfrm>
            <a:off x="1415480" y="1448780"/>
            <a:ext cx="7995253" cy="4445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54426" tIns="54426" rIns="54426" bIns="54426" rtlCol="0">
            <a:normAutofit/>
          </a:bodyPr>
          <a:lstStyle/>
          <a:p>
            <a:pPr>
              <a:buClr>
                <a:srgbClr val="BE0204"/>
              </a:buClr>
              <a:buFontTx/>
              <a:buChar char="•"/>
            </a:pPr>
            <a:r>
              <a:rPr lang="zh-CN" altLang="zh-CN" dirty="0">
                <a:solidFill>
                  <a:srgbClr val="260808"/>
                </a:solidFill>
                <a:latin typeface="Arial" panose="020B0604020202020204" pitchFamily="34" charset="0"/>
                <a:cs typeface="Arial" panose="020B0604020202020204" pitchFamily="34" charset="0"/>
              </a:rPr>
              <a:t>Introduction</a:t>
            </a:r>
          </a:p>
          <a:p>
            <a:pPr>
              <a:buClr>
                <a:srgbClr val="BE0204"/>
              </a:buClr>
              <a:buFontTx/>
              <a:buChar char="•"/>
            </a:pPr>
            <a:r>
              <a:rPr lang="zh-CN" altLang="zh-CN" dirty="0">
                <a:latin typeface="Arial" panose="020B0604020202020204" pitchFamily="34" charset="0"/>
                <a:cs typeface="Arial" panose="020B0604020202020204" pitchFamily="34" charset="0"/>
              </a:rPr>
              <a:t>Approach</a:t>
            </a:r>
          </a:p>
          <a:p>
            <a:pPr marL="571477"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Hierarchical Size-based Pairing</a:t>
            </a:r>
          </a:p>
          <a:p>
            <a:pPr marL="571477"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Interactive Treemap Generation</a:t>
            </a:r>
          </a:p>
          <a:p>
            <a:pPr marL="571477"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Customizing Global Layout Tree</a:t>
            </a:r>
            <a:endParaRPr lang="zh-CN" altLang="zh-CN" sz="1500">
              <a:latin typeface="Arial" panose="020B0604020202020204" pitchFamily="34" charset="0"/>
              <a:cs typeface="Arial" panose="020B0604020202020204" pitchFamily="34" charset="0"/>
            </a:endParaRPr>
          </a:p>
          <a:p>
            <a:pPr>
              <a:buClr>
                <a:srgbClr val="BE0204"/>
              </a:buClr>
              <a:buFontTx/>
              <a:buChar char="•"/>
            </a:pPr>
            <a:r>
              <a:rPr lang="zh-CN" altLang="zh-CN" b="1">
                <a:latin typeface="Arial" panose="020B0604020202020204" pitchFamily="34" charset="0"/>
                <a:cs typeface="Arial" panose="020B0604020202020204" pitchFamily="34" charset="0"/>
              </a:rPr>
              <a:t>Results </a:t>
            </a:r>
            <a:r>
              <a:rPr lang="zh-CN" altLang="zh-CN" b="1" dirty="0">
                <a:latin typeface="Arial" panose="020B0604020202020204" pitchFamily="34" charset="0"/>
                <a:cs typeface="Arial" panose="020B0604020202020204" pitchFamily="34" charset="0"/>
              </a:rPr>
              <a:t>and Evaluation</a:t>
            </a:r>
            <a:endParaRPr lang="en-US" altLang="zh-CN" b="1" dirty="0">
              <a:latin typeface="Arial" panose="020B0604020202020204" pitchFamily="34" charset="0"/>
              <a:cs typeface="Arial" panose="020B0604020202020204" pitchFamily="34" charset="0"/>
            </a:endParaRPr>
          </a:p>
          <a:p>
            <a:pPr marL="572800"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Dataset Classifications &amp; Measures</a:t>
            </a:r>
          </a:p>
          <a:p>
            <a:pPr marL="572800" lvl="1" indent="-293676">
              <a:spcBef>
                <a:spcPct val="0"/>
              </a:spcBef>
              <a:buClr>
                <a:srgbClr val="FA8716"/>
              </a:buClr>
              <a:buFont typeface="Times" panose="02020603050405020304" pitchFamily="18" charset="0"/>
              <a:buChar char="•"/>
            </a:pPr>
            <a:r>
              <a:rPr lang="en-US" altLang="zh-CN" sz="1500" b="1">
                <a:latin typeface="Arial" panose="020B0604020202020204" pitchFamily="34" charset="0"/>
                <a:cs typeface="Arial" panose="020B0604020202020204" pitchFamily="34" charset="0"/>
              </a:rPr>
              <a:t>Comparison with Previous Methods</a:t>
            </a:r>
          </a:p>
          <a:p>
            <a:pPr>
              <a:buClr>
                <a:srgbClr val="BE0204"/>
              </a:buClr>
              <a:buFontTx/>
              <a:buChar char="•"/>
            </a:pPr>
            <a:r>
              <a:rPr lang="zh-CN" altLang="zh-CN">
                <a:latin typeface="Arial" panose="020B0604020202020204" pitchFamily="34" charset="0"/>
                <a:cs typeface="Arial" panose="020B0604020202020204" pitchFamily="34" charset="0"/>
              </a:rPr>
              <a:t>Conclusion</a:t>
            </a:r>
            <a:endParaRPr lang="zh-CN" altLang="zh-CN" dirty="0">
              <a:latin typeface="Arial" panose="020B0604020202020204" pitchFamily="34" charset="0"/>
              <a:cs typeface="Arial" panose="020B0604020202020204" pitchFamily="34" charset="0"/>
            </a:endParaRPr>
          </a:p>
        </p:txBody>
      </p:sp>
      <p:sp>
        <p:nvSpPr>
          <p:cNvPr id="9218" name="Rectangle 2" descr="Agenda">
            <a:extLst>
              <a:ext uri="{FF2B5EF4-FFF2-40B4-BE49-F238E27FC236}">
                <a16:creationId xmlns:a16="http://schemas.microsoft.com/office/drawing/2014/main" id="{BAF6E00C-79E1-4B88-9F35-DD51130D3D71}"/>
              </a:ext>
            </a:extLst>
          </p:cNvPr>
          <p:cNvSpPr>
            <a:spLocks noGrp="1"/>
          </p:cNvSpPr>
          <p:nvPr>
            <p:ph type="title" idx="4294967295"/>
          </p:nvPr>
        </p:nvSpPr>
        <p:spPr bwMode="auto">
          <a:xfrm>
            <a:off x="575387" y="128634"/>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dirty="0">
                <a:solidFill>
                  <a:srgbClr val="C00000"/>
                </a:solidFill>
                <a:latin typeface="Arial" panose="020B0604020202020204" pitchFamily="34" charset="0"/>
                <a:cs typeface="Arial" panose="020B0604020202020204" pitchFamily="34" charset="0"/>
              </a:rPr>
              <a:t>Outline</a:t>
            </a:r>
            <a:endParaRPr lang="zh-CN" altLang="zh-CN" dirty="0">
              <a:solidFill>
                <a:srgbClr val="C00000"/>
              </a:solidFill>
              <a:latin typeface="Arial" panose="020B0604020202020204" pitchFamily="34" charset="0"/>
              <a:cs typeface="Arial" panose="020B0604020202020204" pitchFamily="34" charset="0"/>
            </a:endParaRPr>
          </a:p>
        </p:txBody>
      </p:sp>
      <p:sp>
        <p:nvSpPr>
          <p:cNvPr id="5" name="灯片编号占位符 4">
            <a:extLst>
              <a:ext uri="{FF2B5EF4-FFF2-40B4-BE49-F238E27FC236}">
                <a16:creationId xmlns:a16="http://schemas.microsoft.com/office/drawing/2014/main" id="{F70FF970-FBD5-437D-B046-6E307DC0D7F7}"/>
              </a:ext>
            </a:extLst>
          </p:cNvPr>
          <p:cNvSpPr>
            <a:spLocks noGrp="1"/>
          </p:cNvSpPr>
          <p:nvPr>
            <p:ph type="sldNum" sz="quarter" idx="10"/>
          </p:nvPr>
        </p:nvSpPr>
        <p:spPr/>
        <p:txBody>
          <a:bodyPr/>
          <a:lstStyle/>
          <a:p>
            <a:fld id="{E1EC0364-EED2-479F-9FC0-3C637C2ED495}" type="slidenum">
              <a:rPr lang="zh-CN" altLang="zh-CN" smtClean="0"/>
              <a:pPr/>
              <a:t>33</a:t>
            </a:fld>
            <a:endParaRPr lang="zh-CN" altLang="zh-CN"/>
          </a:p>
        </p:txBody>
      </p:sp>
    </p:spTree>
    <p:extLst>
      <p:ext uri="{BB962C8B-B14F-4D97-AF65-F5344CB8AC3E}">
        <p14:creationId xmlns:p14="http://schemas.microsoft.com/office/powerpoint/2010/main" val="238644476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50" name="Rectangle 14" descr="Constrained Graph Layout">
            <a:extLst>
              <a:ext uri="{FF2B5EF4-FFF2-40B4-BE49-F238E27FC236}">
                <a16:creationId xmlns:a16="http://schemas.microsoft.com/office/drawing/2014/main" id="{3EDA1873-4FFB-46C5-B8C8-983653728B06}"/>
              </a:ext>
            </a:extLst>
          </p:cNvPr>
          <p:cNvSpPr>
            <a:spLocks noGrp="1"/>
          </p:cNvSpPr>
          <p:nvPr>
            <p:ph type="title" idx="4294967295"/>
          </p:nvPr>
        </p:nvSpPr>
        <p:spPr bwMode="auto">
          <a:xfrm>
            <a:off x="312209" y="-129015"/>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Visual Quality &amp; Short-term stability</a:t>
            </a:r>
            <a:endParaRPr lang="en-US" altLang="zh-CN">
              <a:solidFill>
                <a:srgbClr val="FFC000"/>
              </a:solidFill>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8B4F065E-0D59-4AB5-9EF7-B2A7EE34139F}"/>
              </a:ext>
            </a:extLst>
          </p:cNvPr>
          <p:cNvSpPr>
            <a:spLocks noGrp="1"/>
          </p:cNvSpPr>
          <p:nvPr>
            <p:ph type="sldNum" sz="quarter" idx="10"/>
          </p:nvPr>
        </p:nvSpPr>
        <p:spPr/>
        <p:txBody>
          <a:bodyPr/>
          <a:lstStyle/>
          <a:p>
            <a:fld id="{E1EC0364-EED2-479F-9FC0-3C637C2ED495}" type="slidenum">
              <a:rPr lang="zh-CN" altLang="zh-CN" smtClean="0"/>
              <a:pPr/>
              <a:t>34</a:t>
            </a:fld>
            <a:endParaRPr lang="zh-CN" altLang="zh-CN"/>
          </a:p>
        </p:txBody>
      </p:sp>
      <p:sp>
        <p:nvSpPr>
          <p:cNvPr id="12" name="Text Box 1" descr="Given a graph G(V,E)…">
            <a:extLst>
              <a:ext uri="{FF2B5EF4-FFF2-40B4-BE49-F238E27FC236}">
                <a16:creationId xmlns:a16="http://schemas.microsoft.com/office/drawing/2014/main" id="{E427F454-323A-F8FA-4793-05698340132F}"/>
              </a:ext>
            </a:extLst>
          </p:cNvPr>
          <p:cNvSpPr txBox="1">
            <a:spLocks/>
          </p:cNvSpPr>
          <p:nvPr/>
        </p:nvSpPr>
        <p:spPr bwMode="auto">
          <a:xfrm>
            <a:off x="504154" y="1129509"/>
            <a:ext cx="4103465" cy="720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marL="355600" indent="-355600" defTabSz="584200">
              <a:defRPr sz="3400">
                <a:solidFill>
                  <a:srgbClr val="000000"/>
                </a:solidFill>
                <a:latin typeface="Helvetica Neue" charset="0"/>
                <a:ea typeface="Helvetica Neue" charset="0"/>
                <a:cs typeface="Helvetica Neue" charset="0"/>
                <a:sym typeface="Helvetica Neue" charset="0"/>
              </a:defRPr>
            </a:lvl1pPr>
            <a:lvl2pPr defTabSz="584200">
              <a:defRPr sz="3400">
                <a:solidFill>
                  <a:srgbClr val="000000"/>
                </a:solidFill>
                <a:latin typeface="Helvetica Neue" charset="0"/>
                <a:ea typeface="Helvetica Neue" charset="0"/>
                <a:cs typeface="Helvetica Neue" charset="0"/>
                <a:sym typeface="Helvetica Neue" charset="0"/>
              </a:defRPr>
            </a:lvl2pPr>
            <a:lvl3pPr defTabSz="584200">
              <a:defRPr sz="3400">
                <a:solidFill>
                  <a:srgbClr val="000000"/>
                </a:solidFill>
                <a:latin typeface="Helvetica Neue" charset="0"/>
                <a:ea typeface="Helvetica Neue" charset="0"/>
                <a:cs typeface="Helvetica Neue" charset="0"/>
                <a:sym typeface="Helvetica Neue" charset="0"/>
              </a:defRPr>
            </a:lvl3pPr>
            <a:lvl4pPr defTabSz="584200">
              <a:defRPr sz="3400">
                <a:solidFill>
                  <a:srgbClr val="000000"/>
                </a:solidFill>
                <a:latin typeface="Helvetica Neue" charset="0"/>
                <a:ea typeface="Helvetica Neue" charset="0"/>
                <a:cs typeface="Helvetica Neue" charset="0"/>
                <a:sym typeface="Helvetica Neue" charset="0"/>
              </a:defRPr>
            </a:lvl4pPr>
            <a:lvl5pPr defTabSz="584200">
              <a:defRPr sz="3400">
                <a:solidFill>
                  <a:srgbClr val="000000"/>
                </a:solidFill>
                <a:latin typeface="Helvetica Neue" charset="0"/>
                <a:ea typeface="Helvetica Neue" charset="0"/>
                <a:cs typeface="Helvetica Neue" charset="0"/>
                <a:sym typeface="Helvetica Neue" charset="0"/>
              </a:defRPr>
            </a:lvl5pPr>
            <a:lvl6pPr marL="4572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fontAlgn="base" hangingPunct="0">
              <a:lnSpc>
                <a:spcPct val="80000"/>
              </a:lnSpc>
              <a:spcBef>
                <a:spcPts val="4200"/>
              </a:spcBef>
              <a:spcAft>
                <a:spcPct val="0"/>
              </a:spcAft>
              <a:buSzPct val="145000"/>
              <a:buFontTx/>
              <a:buChar char="•"/>
            </a:pPr>
            <a:endParaRPr lang="zh-CN" altLang="zh-CN" sz="3600" dirty="0">
              <a:latin typeface="Arial" panose="020B0604020202020204" pitchFamily="34" charset="0"/>
              <a:cs typeface="Arial" panose="020B0604020202020204" pitchFamily="34" charset="0"/>
              <a:sym typeface="Arial" panose="020B0604020202020204" pitchFamily="34" charset="0"/>
            </a:endParaRPr>
          </a:p>
        </p:txBody>
      </p:sp>
      <p:sp>
        <p:nvSpPr>
          <p:cNvPr id="27" name="Text Box 10" descr="Node-link Graph">
            <a:extLst>
              <a:ext uri="{FF2B5EF4-FFF2-40B4-BE49-F238E27FC236}">
                <a16:creationId xmlns:a16="http://schemas.microsoft.com/office/drawing/2014/main" id="{324AD656-28D8-AD6A-F9AC-A0E2F73A5B3F}"/>
              </a:ext>
            </a:extLst>
          </p:cNvPr>
          <p:cNvSpPr txBox="1">
            <a:spLocks/>
          </p:cNvSpPr>
          <p:nvPr/>
        </p:nvSpPr>
        <p:spPr bwMode="auto">
          <a:xfrm>
            <a:off x="374080" y="1056318"/>
            <a:ext cx="8679391" cy="901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We first reproduced the results in [Vernier et al. 2020]. </a:t>
            </a:r>
          </a:p>
        </p:txBody>
      </p:sp>
      <p:pic>
        <p:nvPicPr>
          <p:cNvPr id="18" name="Google Shape;142;p21">
            <a:extLst>
              <a:ext uri="{FF2B5EF4-FFF2-40B4-BE49-F238E27FC236}">
                <a16:creationId xmlns:a16="http://schemas.microsoft.com/office/drawing/2014/main" id="{C722DC59-EC43-7365-7EB4-D0F0A7EBDC33}"/>
              </a:ext>
            </a:extLst>
          </p:cNvPr>
          <p:cNvPicPr preferRelativeResize="0"/>
          <p:nvPr/>
        </p:nvPicPr>
        <p:blipFill>
          <a:blip r:embed="rId3"/>
          <a:stretch>
            <a:fillRect/>
          </a:stretch>
        </p:blipFill>
        <p:spPr>
          <a:xfrm>
            <a:off x="486773" y="1922779"/>
            <a:ext cx="10589343" cy="2574419"/>
          </a:xfrm>
          <a:prstGeom prst="rect">
            <a:avLst/>
          </a:prstGeom>
          <a:noFill/>
          <a:ln>
            <a:noFill/>
          </a:ln>
        </p:spPr>
      </p:pic>
      <p:sp>
        <p:nvSpPr>
          <p:cNvPr id="19" name="Text Box 10" descr="Node-link Graph">
            <a:extLst>
              <a:ext uri="{FF2B5EF4-FFF2-40B4-BE49-F238E27FC236}">
                <a16:creationId xmlns:a16="http://schemas.microsoft.com/office/drawing/2014/main" id="{D52DBCB7-FCFB-5FA2-0C33-56EF00257E8F}"/>
              </a:ext>
            </a:extLst>
          </p:cNvPr>
          <p:cNvSpPr txBox="1">
            <a:spLocks/>
          </p:cNvSpPr>
          <p:nvPr/>
        </p:nvSpPr>
        <p:spPr bwMode="auto">
          <a:xfrm>
            <a:off x="374079" y="4526365"/>
            <a:ext cx="8679391" cy="5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We can observe from it:</a:t>
            </a:r>
          </a:p>
        </p:txBody>
      </p:sp>
      <p:sp>
        <p:nvSpPr>
          <p:cNvPr id="21" name="Text Box 10" descr="Node-link Graph">
            <a:extLst>
              <a:ext uri="{FF2B5EF4-FFF2-40B4-BE49-F238E27FC236}">
                <a16:creationId xmlns:a16="http://schemas.microsoft.com/office/drawing/2014/main" id="{C47B3457-A2BB-5FE9-07FA-1343002E0D02}"/>
              </a:ext>
            </a:extLst>
          </p:cNvPr>
          <p:cNvSpPr txBox="1">
            <a:spLocks/>
          </p:cNvSpPr>
          <p:nvPr/>
        </p:nvSpPr>
        <p:spPr bwMode="auto">
          <a:xfrm>
            <a:off x="914897" y="4929672"/>
            <a:ext cx="9993167" cy="5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The trade-off between visual quality and stability. (SP vs. SP-F  /  LM0 vs. LM4)</a:t>
            </a:r>
          </a:p>
        </p:txBody>
      </p:sp>
      <p:sp>
        <p:nvSpPr>
          <p:cNvPr id="22" name="Text Box 10" descr="Node-link Graph">
            <a:extLst>
              <a:ext uri="{FF2B5EF4-FFF2-40B4-BE49-F238E27FC236}">
                <a16:creationId xmlns:a16="http://schemas.microsoft.com/office/drawing/2014/main" id="{2C4EA7DF-E4A9-548B-B4AB-616576BD712E}"/>
              </a:ext>
            </a:extLst>
          </p:cNvPr>
          <p:cNvSpPr txBox="1">
            <a:spLocks/>
          </p:cNvSpPr>
          <p:nvPr/>
        </p:nvSpPr>
        <p:spPr bwMode="auto">
          <a:xfrm>
            <a:off x="914896" y="5387168"/>
            <a:ext cx="9993167" cy="5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SizePairs have in general better stability and visual quality.</a:t>
            </a:r>
          </a:p>
        </p:txBody>
      </p:sp>
    </p:spTree>
    <p:extLst>
      <p:ext uri="{BB962C8B-B14F-4D97-AF65-F5344CB8AC3E}">
        <p14:creationId xmlns:p14="http://schemas.microsoft.com/office/powerpoint/2010/main" val="18748808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anim calcmode="lin" valueType="num">
                                      <p:cBhvr>
                                        <p:cTn id="8" dur="250" fill="hold"/>
                                        <p:tgtEl>
                                          <p:spTgt spid="19"/>
                                        </p:tgtEl>
                                        <p:attrNameLst>
                                          <p:attrName>ppt_x</p:attrName>
                                        </p:attrNameLst>
                                      </p:cBhvr>
                                      <p:tavLst>
                                        <p:tav tm="0">
                                          <p:val>
                                            <p:strVal val="#ppt_x"/>
                                          </p:val>
                                        </p:tav>
                                        <p:tav tm="100000">
                                          <p:val>
                                            <p:strVal val="#ppt_x"/>
                                          </p:val>
                                        </p:tav>
                                      </p:tavLst>
                                    </p:anim>
                                    <p:anim calcmode="lin" valueType="num">
                                      <p:cBhvr>
                                        <p:cTn id="9" dur="25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50"/>
                                        <p:tgtEl>
                                          <p:spTgt spid="21"/>
                                        </p:tgtEl>
                                      </p:cBhvr>
                                    </p:animEffect>
                                    <p:anim calcmode="lin" valueType="num">
                                      <p:cBhvr>
                                        <p:cTn id="13" dur="250" fill="hold"/>
                                        <p:tgtEl>
                                          <p:spTgt spid="21"/>
                                        </p:tgtEl>
                                        <p:attrNameLst>
                                          <p:attrName>ppt_x</p:attrName>
                                        </p:attrNameLst>
                                      </p:cBhvr>
                                      <p:tavLst>
                                        <p:tav tm="0">
                                          <p:val>
                                            <p:strVal val="#ppt_x"/>
                                          </p:val>
                                        </p:tav>
                                        <p:tav tm="100000">
                                          <p:val>
                                            <p:strVal val="#ppt_x"/>
                                          </p:val>
                                        </p:tav>
                                      </p:tavLst>
                                    </p:anim>
                                    <p:anim calcmode="lin" valueType="num">
                                      <p:cBhvr>
                                        <p:cTn id="14" dur="25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50"/>
                                        <p:tgtEl>
                                          <p:spTgt spid="22"/>
                                        </p:tgtEl>
                                      </p:cBhvr>
                                    </p:animEffect>
                                    <p:anim calcmode="lin" valueType="num">
                                      <p:cBhvr>
                                        <p:cTn id="18" dur="250" fill="hold"/>
                                        <p:tgtEl>
                                          <p:spTgt spid="22"/>
                                        </p:tgtEl>
                                        <p:attrNameLst>
                                          <p:attrName>ppt_x</p:attrName>
                                        </p:attrNameLst>
                                      </p:cBhvr>
                                      <p:tavLst>
                                        <p:tav tm="0">
                                          <p:val>
                                            <p:strVal val="#ppt_x"/>
                                          </p:val>
                                        </p:tav>
                                        <p:tav tm="100000">
                                          <p:val>
                                            <p:strVal val="#ppt_x"/>
                                          </p:val>
                                        </p:tav>
                                      </p:tavLst>
                                    </p:anim>
                                    <p:anim calcmode="lin" valueType="num">
                                      <p:cBhvr>
                                        <p:cTn id="19" dur="2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50" name="Rectangle 14" descr="Constrained Graph Layout">
            <a:extLst>
              <a:ext uri="{FF2B5EF4-FFF2-40B4-BE49-F238E27FC236}">
                <a16:creationId xmlns:a16="http://schemas.microsoft.com/office/drawing/2014/main" id="{3EDA1873-4FFB-46C5-B8C8-983653728B06}"/>
              </a:ext>
            </a:extLst>
          </p:cNvPr>
          <p:cNvSpPr>
            <a:spLocks noGrp="1"/>
          </p:cNvSpPr>
          <p:nvPr>
            <p:ph type="title" idx="4294967295"/>
          </p:nvPr>
        </p:nvSpPr>
        <p:spPr bwMode="auto">
          <a:xfrm>
            <a:off x="312209" y="-129015"/>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Visual Quality &amp; Short-term stability</a:t>
            </a:r>
            <a:endParaRPr lang="en-US" altLang="zh-CN">
              <a:solidFill>
                <a:srgbClr val="FFC000"/>
              </a:solidFill>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8B4F065E-0D59-4AB5-9EF7-B2A7EE34139F}"/>
              </a:ext>
            </a:extLst>
          </p:cNvPr>
          <p:cNvSpPr>
            <a:spLocks noGrp="1"/>
          </p:cNvSpPr>
          <p:nvPr>
            <p:ph type="sldNum" sz="quarter" idx="10"/>
          </p:nvPr>
        </p:nvSpPr>
        <p:spPr/>
        <p:txBody>
          <a:bodyPr/>
          <a:lstStyle/>
          <a:p>
            <a:fld id="{E1EC0364-EED2-479F-9FC0-3C637C2ED495}" type="slidenum">
              <a:rPr lang="zh-CN" altLang="zh-CN" smtClean="0"/>
              <a:pPr/>
              <a:t>35</a:t>
            </a:fld>
            <a:endParaRPr lang="zh-CN" altLang="zh-CN"/>
          </a:p>
        </p:txBody>
      </p:sp>
      <p:sp>
        <p:nvSpPr>
          <p:cNvPr id="12" name="Text Box 1" descr="Given a graph G(V,E)…">
            <a:extLst>
              <a:ext uri="{FF2B5EF4-FFF2-40B4-BE49-F238E27FC236}">
                <a16:creationId xmlns:a16="http://schemas.microsoft.com/office/drawing/2014/main" id="{E427F454-323A-F8FA-4793-05698340132F}"/>
              </a:ext>
            </a:extLst>
          </p:cNvPr>
          <p:cNvSpPr txBox="1">
            <a:spLocks/>
          </p:cNvSpPr>
          <p:nvPr/>
        </p:nvSpPr>
        <p:spPr bwMode="auto">
          <a:xfrm>
            <a:off x="504154" y="1129509"/>
            <a:ext cx="4103465" cy="720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marL="355600" indent="-355600" defTabSz="584200">
              <a:defRPr sz="3400">
                <a:solidFill>
                  <a:srgbClr val="000000"/>
                </a:solidFill>
                <a:latin typeface="Helvetica Neue" charset="0"/>
                <a:ea typeface="Helvetica Neue" charset="0"/>
                <a:cs typeface="Helvetica Neue" charset="0"/>
                <a:sym typeface="Helvetica Neue" charset="0"/>
              </a:defRPr>
            </a:lvl1pPr>
            <a:lvl2pPr defTabSz="584200">
              <a:defRPr sz="3400">
                <a:solidFill>
                  <a:srgbClr val="000000"/>
                </a:solidFill>
                <a:latin typeface="Helvetica Neue" charset="0"/>
                <a:ea typeface="Helvetica Neue" charset="0"/>
                <a:cs typeface="Helvetica Neue" charset="0"/>
                <a:sym typeface="Helvetica Neue" charset="0"/>
              </a:defRPr>
            </a:lvl2pPr>
            <a:lvl3pPr defTabSz="584200">
              <a:defRPr sz="3400">
                <a:solidFill>
                  <a:srgbClr val="000000"/>
                </a:solidFill>
                <a:latin typeface="Helvetica Neue" charset="0"/>
                <a:ea typeface="Helvetica Neue" charset="0"/>
                <a:cs typeface="Helvetica Neue" charset="0"/>
                <a:sym typeface="Helvetica Neue" charset="0"/>
              </a:defRPr>
            </a:lvl3pPr>
            <a:lvl4pPr defTabSz="584200">
              <a:defRPr sz="3400">
                <a:solidFill>
                  <a:srgbClr val="000000"/>
                </a:solidFill>
                <a:latin typeface="Helvetica Neue" charset="0"/>
                <a:ea typeface="Helvetica Neue" charset="0"/>
                <a:cs typeface="Helvetica Neue" charset="0"/>
                <a:sym typeface="Helvetica Neue" charset="0"/>
              </a:defRPr>
            </a:lvl4pPr>
            <a:lvl5pPr defTabSz="584200">
              <a:defRPr sz="3400">
                <a:solidFill>
                  <a:srgbClr val="000000"/>
                </a:solidFill>
                <a:latin typeface="Helvetica Neue" charset="0"/>
                <a:ea typeface="Helvetica Neue" charset="0"/>
                <a:cs typeface="Helvetica Neue" charset="0"/>
                <a:sym typeface="Helvetica Neue" charset="0"/>
              </a:defRPr>
            </a:lvl5pPr>
            <a:lvl6pPr marL="4572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fontAlgn="base" hangingPunct="0">
              <a:lnSpc>
                <a:spcPct val="80000"/>
              </a:lnSpc>
              <a:spcBef>
                <a:spcPts val="4200"/>
              </a:spcBef>
              <a:spcAft>
                <a:spcPct val="0"/>
              </a:spcAft>
              <a:buSzPct val="145000"/>
              <a:buFontTx/>
              <a:buChar char="•"/>
            </a:pPr>
            <a:endParaRPr lang="zh-CN" altLang="zh-CN" sz="3600" dirty="0">
              <a:latin typeface="Arial" panose="020B0604020202020204" pitchFamily="34" charset="0"/>
              <a:cs typeface="Arial" panose="020B0604020202020204" pitchFamily="34" charset="0"/>
              <a:sym typeface="Arial" panose="020B0604020202020204" pitchFamily="34" charset="0"/>
            </a:endParaRPr>
          </a:p>
        </p:txBody>
      </p:sp>
      <p:sp>
        <p:nvSpPr>
          <p:cNvPr id="27" name="Text Box 10" descr="Node-link Graph">
            <a:extLst>
              <a:ext uri="{FF2B5EF4-FFF2-40B4-BE49-F238E27FC236}">
                <a16:creationId xmlns:a16="http://schemas.microsoft.com/office/drawing/2014/main" id="{324AD656-28D8-AD6A-F9AC-A0E2F73A5B3F}"/>
              </a:ext>
            </a:extLst>
          </p:cNvPr>
          <p:cNvSpPr txBox="1">
            <a:spLocks/>
          </p:cNvSpPr>
          <p:nvPr/>
        </p:nvSpPr>
        <p:spPr bwMode="auto">
          <a:xfrm>
            <a:off x="374080" y="1056318"/>
            <a:ext cx="8679391" cy="901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We then make pairwise comparison</a:t>
            </a:r>
          </a:p>
        </p:txBody>
      </p:sp>
      <p:sp>
        <p:nvSpPr>
          <p:cNvPr id="19" name="Text Box 10" descr="Node-link Graph">
            <a:extLst>
              <a:ext uri="{FF2B5EF4-FFF2-40B4-BE49-F238E27FC236}">
                <a16:creationId xmlns:a16="http://schemas.microsoft.com/office/drawing/2014/main" id="{D52DBCB7-FCFB-5FA2-0C33-56EF00257E8F}"/>
              </a:ext>
            </a:extLst>
          </p:cNvPr>
          <p:cNvSpPr txBox="1">
            <a:spLocks/>
          </p:cNvSpPr>
          <p:nvPr/>
        </p:nvSpPr>
        <p:spPr bwMode="auto">
          <a:xfrm>
            <a:off x="374079" y="4526365"/>
            <a:ext cx="8679391" cy="5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Why?</a:t>
            </a:r>
          </a:p>
        </p:txBody>
      </p:sp>
      <p:sp>
        <p:nvSpPr>
          <p:cNvPr id="21" name="Text Box 10" descr="Node-link Graph">
            <a:extLst>
              <a:ext uri="{FF2B5EF4-FFF2-40B4-BE49-F238E27FC236}">
                <a16:creationId xmlns:a16="http://schemas.microsoft.com/office/drawing/2014/main" id="{C47B3457-A2BB-5FE9-07FA-1343002E0D02}"/>
              </a:ext>
            </a:extLst>
          </p:cNvPr>
          <p:cNvSpPr txBox="1">
            <a:spLocks/>
          </p:cNvSpPr>
          <p:nvPr/>
        </p:nvSpPr>
        <p:spPr bwMode="auto">
          <a:xfrm>
            <a:off x="914897" y="4929672"/>
            <a:ext cx="9993167" cy="5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GIT / LM (Local Moves) can be better when the changes are really small.</a:t>
            </a:r>
          </a:p>
        </p:txBody>
      </p:sp>
      <p:pic>
        <p:nvPicPr>
          <p:cNvPr id="3" name="图片 2">
            <a:extLst>
              <a:ext uri="{FF2B5EF4-FFF2-40B4-BE49-F238E27FC236}">
                <a16:creationId xmlns:a16="http://schemas.microsoft.com/office/drawing/2014/main" id="{CA050D4F-419B-1BF8-0766-8F05CFFCE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0832" y="1925346"/>
            <a:ext cx="5961132" cy="2493178"/>
          </a:xfrm>
          <a:prstGeom prst="rect">
            <a:avLst/>
          </a:prstGeom>
        </p:spPr>
      </p:pic>
      <p:sp>
        <p:nvSpPr>
          <p:cNvPr id="9" name="任意多边形: 形状 8">
            <a:extLst>
              <a:ext uri="{FF2B5EF4-FFF2-40B4-BE49-F238E27FC236}">
                <a16:creationId xmlns:a16="http://schemas.microsoft.com/office/drawing/2014/main" id="{CA249E2A-EBA6-DB76-4D38-97F30B71B786}"/>
              </a:ext>
            </a:extLst>
          </p:cNvPr>
          <p:cNvSpPr/>
          <p:nvPr/>
        </p:nvSpPr>
        <p:spPr>
          <a:xfrm>
            <a:off x="752559" y="3487667"/>
            <a:ext cx="1828800" cy="906308"/>
          </a:xfrm>
          <a:custGeom>
            <a:avLst/>
            <a:gdLst>
              <a:gd name="connsiteX0" fmla="*/ 0 w 1828800"/>
              <a:gd name="connsiteY0" fmla="*/ 906308 h 906308"/>
              <a:gd name="connsiteX1" fmla="*/ 784928 w 1828800"/>
              <a:gd name="connsiteY1" fmla="*/ 315590 h 906308"/>
              <a:gd name="connsiteX2" fmla="*/ 1828800 w 1828800"/>
              <a:gd name="connsiteY2" fmla="*/ 0 h 906308"/>
            </a:gdLst>
            <a:ahLst/>
            <a:cxnLst>
              <a:cxn ang="0">
                <a:pos x="connsiteX0" y="connsiteY0"/>
              </a:cxn>
              <a:cxn ang="0">
                <a:pos x="connsiteX1" y="connsiteY1"/>
              </a:cxn>
              <a:cxn ang="0">
                <a:pos x="connsiteX2" y="connsiteY2"/>
              </a:cxn>
            </a:cxnLst>
            <a:rect l="l" t="t" r="r" b="b"/>
            <a:pathLst>
              <a:path w="1828800" h="906308">
                <a:moveTo>
                  <a:pt x="0" y="906308"/>
                </a:moveTo>
                <a:cubicBezTo>
                  <a:pt x="240064" y="686474"/>
                  <a:pt x="480128" y="466641"/>
                  <a:pt x="784928" y="315590"/>
                </a:cubicBezTo>
                <a:cubicBezTo>
                  <a:pt x="1089728" y="164539"/>
                  <a:pt x="1459264" y="82269"/>
                  <a:pt x="1828800" y="0"/>
                </a:cubicBezTo>
              </a:path>
            </a:pathLst>
          </a:custGeom>
          <a:noFill/>
          <a:ln w="31750">
            <a:solidFill>
              <a:schemeClr val="tx1"/>
            </a:solidFill>
            <a:headEnd type="none"/>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16216808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anim calcmode="lin" valueType="num">
                                      <p:cBhvr>
                                        <p:cTn id="8" dur="250" fill="hold"/>
                                        <p:tgtEl>
                                          <p:spTgt spid="19"/>
                                        </p:tgtEl>
                                        <p:attrNameLst>
                                          <p:attrName>ppt_x</p:attrName>
                                        </p:attrNameLst>
                                      </p:cBhvr>
                                      <p:tavLst>
                                        <p:tav tm="0">
                                          <p:val>
                                            <p:strVal val="#ppt_x"/>
                                          </p:val>
                                        </p:tav>
                                        <p:tav tm="100000">
                                          <p:val>
                                            <p:strVal val="#ppt_x"/>
                                          </p:val>
                                        </p:tav>
                                      </p:tavLst>
                                    </p:anim>
                                    <p:anim calcmode="lin" valueType="num">
                                      <p:cBhvr>
                                        <p:cTn id="9" dur="25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anim calcmode="lin" valueType="num">
                                      <p:cBhvr>
                                        <p:cTn id="13" dur="250" fill="hold"/>
                                        <p:tgtEl>
                                          <p:spTgt spid="9"/>
                                        </p:tgtEl>
                                        <p:attrNameLst>
                                          <p:attrName>ppt_x</p:attrName>
                                        </p:attrNameLst>
                                      </p:cBhvr>
                                      <p:tavLst>
                                        <p:tav tm="0">
                                          <p:val>
                                            <p:strVal val="#ppt_x"/>
                                          </p:val>
                                        </p:tav>
                                        <p:tav tm="100000">
                                          <p:val>
                                            <p:strVal val="#ppt_x"/>
                                          </p:val>
                                        </p:tav>
                                      </p:tavLst>
                                    </p:anim>
                                    <p:anim calcmode="lin" valueType="num">
                                      <p:cBhvr>
                                        <p:cTn id="14"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50"/>
                                        <p:tgtEl>
                                          <p:spTgt spid="21"/>
                                        </p:tgtEl>
                                      </p:cBhvr>
                                    </p:animEffect>
                                    <p:anim calcmode="lin" valueType="num">
                                      <p:cBhvr>
                                        <p:cTn id="20" dur="250" fill="hold"/>
                                        <p:tgtEl>
                                          <p:spTgt spid="21"/>
                                        </p:tgtEl>
                                        <p:attrNameLst>
                                          <p:attrName>ppt_x</p:attrName>
                                        </p:attrNameLst>
                                      </p:cBhvr>
                                      <p:tavLst>
                                        <p:tav tm="0">
                                          <p:val>
                                            <p:strVal val="#ppt_x"/>
                                          </p:val>
                                        </p:tav>
                                        <p:tav tm="100000">
                                          <p:val>
                                            <p:strVal val="#ppt_x"/>
                                          </p:val>
                                        </p:tav>
                                      </p:tavLst>
                                    </p:anim>
                                    <p:anim calcmode="lin" valueType="num">
                                      <p:cBhvr>
                                        <p:cTn id="21" dur="2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16A1F33-FB3B-1D83-57D5-0B6DD282F89B}"/>
              </a:ext>
            </a:extLst>
          </p:cNvPr>
          <p:cNvPicPr>
            <a:picLocks noChangeAspect="1"/>
          </p:cNvPicPr>
          <p:nvPr/>
        </p:nvPicPr>
        <p:blipFill rotWithShape="1">
          <a:blip r:embed="rId3">
            <a:extLst>
              <a:ext uri="{28A0092B-C50C-407E-A947-70E740481C1C}">
                <a14:useLocalDpi xmlns:a14="http://schemas.microsoft.com/office/drawing/2010/main" val="0"/>
              </a:ext>
            </a:extLst>
          </a:blip>
          <a:srcRect b="5881"/>
          <a:stretch/>
        </p:blipFill>
        <p:spPr>
          <a:xfrm>
            <a:off x="825500" y="2030620"/>
            <a:ext cx="10430312" cy="2465879"/>
          </a:xfrm>
          <a:prstGeom prst="rect">
            <a:avLst/>
          </a:prstGeom>
        </p:spPr>
      </p:pic>
      <p:sp>
        <p:nvSpPr>
          <p:cNvPr id="14350" name="Rectangle 14" descr="Constrained Graph Layout">
            <a:extLst>
              <a:ext uri="{FF2B5EF4-FFF2-40B4-BE49-F238E27FC236}">
                <a16:creationId xmlns:a16="http://schemas.microsoft.com/office/drawing/2014/main" id="{3EDA1873-4FFB-46C5-B8C8-983653728B06}"/>
              </a:ext>
            </a:extLst>
          </p:cNvPr>
          <p:cNvSpPr>
            <a:spLocks noGrp="1"/>
          </p:cNvSpPr>
          <p:nvPr>
            <p:ph type="title" idx="4294967295"/>
          </p:nvPr>
        </p:nvSpPr>
        <p:spPr bwMode="auto">
          <a:xfrm>
            <a:off x="312209" y="-129015"/>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Long-term stability</a:t>
            </a:r>
            <a:endParaRPr lang="en-US" altLang="zh-CN">
              <a:solidFill>
                <a:srgbClr val="FFC000"/>
              </a:solidFill>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8B4F065E-0D59-4AB5-9EF7-B2A7EE34139F}"/>
              </a:ext>
            </a:extLst>
          </p:cNvPr>
          <p:cNvSpPr>
            <a:spLocks noGrp="1"/>
          </p:cNvSpPr>
          <p:nvPr>
            <p:ph type="sldNum" sz="quarter" idx="10"/>
          </p:nvPr>
        </p:nvSpPr>
        <p:spPr/>
        <p:txBody>
          <a:bodyPr/>
          <a:lstStyle/>
          <a:p>
            <a:fld id="{E1EC0364-EED2-479F-9FC0-3C637C2ED495}" type="slidenum">
              <a:rPr lang="zh-CN" altLang="zh-CN" smtClean="0"/>
              <a:pPr/>
              <a:t>36</a:t>
            </a:fld>
            <a:endParaRPr lang="zh-CN" altLang="zh-CN"/>
          </a:p>
        </p:txBody>
      </p:sp>
      <p:sp>
        <p:nvSpPr>
          <p:cNvPr id="12" name="Text Box 1" descr="Given a graph G(V,E)…">
            <a:extLst>
              <a:ext uri="{FF2B5EF4-FFF2-40B4-BE49-F238E27FC236}">
                <a16:creationId xmlns:a16="http://schemas.microsoft.com/office/drawing/2014/main" id="{E427F454-323A-F8FA-4793-05698340132F}"/>
              </a:ext>
            </a:extLst>
          </p:cNvPr>
          <p:cNvSpPr txBox="1">
            <a:spLocks/>
          </p:cNvSpPr>
          <p:nvPr/>
        </p:nvSpPr>
        <p:spPr bwMode="auto">
          <a:xfrm>
            <a:off x="504154" y="1129509"/>
            <a:ext cx="4103465" cy="720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marL="355600" indent="-355600" defTabSz="584200">
              <a:defRPr sz="3400">
                <a:solidFill>
                  <a:srgbClr val="000000"/>
                </a:solidFill>
                <a:latin typeface="Helvetica Neue" charset="0"/>
                <a:ea typeface="Helvetica Neue" charset="0"/>
                <a:cs typeface="Helvetica Neue" charset="0"/>
                <a:sym typeface="Helvetica Neue" charset="0"/>
              </a:defRPr>
            </a:lvl1pPr>
            <a:lvl2pPr defTabSz="584200">
              <a:defRPr sz="3400">
                <a:solidFill>
                  <a:srgbClr val="000000"/>
                </a:solidFill>
                <a:latin typeface="Helvetica Neue" charset="0"/>
                <a:ea typeface="Helvetica Neue" charset="0"/>
                <a:cs typeface="Helvetica Neue" charset="0"/>
                <a:sym typeface="Helvetica Neue" charset="0"/>
              </a:defRPr>
            </a:lvl2pPr>
            <a:lvl3pPr defTabSz="584200">
              <a:defRPr sz="3400">
                <a:solidFill>
                  <a:srgbClr val="000000"/>
                </a:solidFill>
                <a:latin typeface="Helvetica Neue" charset="0"/>
                <a:ea typeface="Helvetica Neue" charset="0"/>
                <a:cs typeface="Helvetica Neue" charset="0"/>
                <a:sym typeface="Helvetica Neue" charset="0"/>
              </a:defRPr>
            </a:lvl3pPr>
            <a:lvl4pPr defTabSz="584200">
              <a:defRPr sz="3400">
                <a:solidFill>
                  <a:srgbClr val="000000"/>
                </a:solidFill>
                <a:latin typeface="Helvetica Neue" charset="0"/>
                <a:ea typeface="Helvetica Neue" charset="0"/>
                <a:cs typeface="Helvetica Neue" charset="0"/>
                <a:sym typeface="Helvetica Neue" charset="0"/>
              </a:defRPr>
            </a:lvl4pPr>
            <a:lvl5pPr defTabSz="584200">
              <a:defRPr sz="3400">
                <a:solidFill>
                  <a:srgbClr val="000000"/>
                </a:solidFill>
                <a:latin typeface="Helvetica Neue" charset="0"/>
                <a:ea typeface="Helvetica Neue" charset="0"/>
                <a:cs typeface="Helvetica Neue" charset="0"/>
                <a:sym typeface="Helvetica Neue" charset="0"/>
              </a:defRPr>
            </a:lvl5pPr>
            <a:lvl6pPr marL="4572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fontAlgn="base" hangingPunct="0">
              <a:lnSpc>
                <a:spcPct val="80000"/>
              </a:lnSpc>
              <a:spcBef>
                <a:spcPts val="4200"/>
              </a:spcBef>
              <a:spcAft>
                <a:spcPct val="0"/>
              </a:spcAft>
              <a:buSzPct val="145000"/>
              <a:buFontTx/>
              <a:buChar char="•"/>
            </a:pPr>
            <a:endParaRPr lang="zh-CN" altLang="zh-CN" sz="3600" dirty="0">
              <a:latin typeface="Arial" panose="020B0604020202020204" pitchFamily="34" charset="0"/>
              <a:cs typeface="Arial" panose="020B0604020202020204" pitchFamily="34" charset="0"/>
              <a:sym typeface="Arial" panose="020B0604020202020204" pitchFamily="34" charset="0"/>
            </a:endParaRPr>
          </a:p>
        </p:txBody>
      </p:sp>
      <p:sp>
        <p:nvSpPr>
          <p:cNvPr id="27" name="Text Box 10" descr="Node-link Graph">
            <a:extLst>
              <a:ext uri="{FF2B5EF4-FFF2-40B4-BE49-F238E27FC236}">
                <a16:creationId xmlns:a16="http://schemas.microsoft.com/office/drawing/2014/main" id="{324AD656-28D8-AD6A-F9AC-A0E2F73A5B3F}"/>
              </a:ext>
            </a:extLst>
          </p:cNvPr>
          <p:cNvSpPr txBox="1">
            <a:spLocks/>
          </p:cNvSpPr>
          <p:nvPr/>
        </p:nvSpPr>
        <p:spPr bwMode="auto">
          <a:xfrm>
            <a:off x="374080" y="1056318"/>
            <a:ext cx="8679391" cy="901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The stability across all frames.</a:t>
            </a:r>
          </a:p>
        </p:txBody>
      </p:sp>
      <p:sp>
        <p:nvSpPr>
          <p:cNvPr id="21" name="Text Box 10" descr="Node-link Graph">
            <a:extLst>
              <a:ext uri="{FF2B5EF4-FFF2-40B4-BE49-F238E27FC236}">
                <a16:creationId xmlns:a16="http://schemas.microsoft.com/office/drawing/2014/main" id="{C47B3457-A2BB-5FE9-07FA-1343002E0D02}"/>
              </a:ext>
            </a:extLst>
          </p:cNvPr>
          <p:cNvSpPr txBox="1">
            <a:spLocks/>
          </p:cNvSpPr>
          <p:nvPr/>
        </p:nvSpPr>
        <p:spPr bwMode="auto">
          <a:xfrm>
            <a:off x="374080" y="4723320"/>
            <a:ext cx="9993167" cy="511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77850">
              <a:defRPr sz="3400">
                <a:solidFill>
                  <a:srgbClr val="000000"/>
                </a:solidFill>
                <a:latin typeface="Helvetica Neue" charset="0"/>
                <a:ea typeface="Helvetica Neue" charset="0"/>
                <a:cs typeface="Helvetica Neue" charset="0"/>
                <a:sym typeface="Helvetica Neue" charset="0"/>
              </a:defRPr>
            </a:lvl1pPr>
            <a:lvl2pPr defTabSz="577850">
              <a:defRPr sz="3400">
                <a:solidFill>
                  <a:srgbClr val="000000"/>
                </a:solidFill>
                <a:latin typeface="Helvetica Neue" charset="0"/>
                <a:ea typeface="Helvetica Neue" charset="0"/>
                <a:cs typeface="Helvetica Neue" charset="0"/>
                <a:sym typeface="Helvetica Neue" charset="0"/>
              </a:defRPr>
            </a:lvl2pPr>
            <a:lvl3pPr defTabSz="577850">
              <a:defRPr sz="3400">
                <a:solidFill>
                  <a:srgbClr val="000000"/>
                </a:solidFill>
                <a:latin typeface="Helvetica Neue" charset="0"/>
                <a:ea typeface="Helvetica Neue" charset="0"/>
                <a:cs typeface="Helvetica Neue" charset="0"/>
                <a:sym typeface="Helvetica Neue" charset="0"/>
              </a:defRPr>
            </a:lvl3pPr>
            <a:lvl4pPr defTabSz="577850">
              <a:defRPr sz="3400">
                <a:solidFill>
                  <a:srgbClr val="000000"/>
                </a:solidFill>
                <a:latin typeface="Helvetica Neue" charset="0"/>
                <a:ea typeface="Helvetica Neue" charset="0"/>
                <a:cs typeface="Helvetica Neue" charset="0"/>
                <a:sym typeface="Helvetica Neue" charset="0"/>
              </a:defRPr>
            </a:lvl4pPr>
            <a:lvl5pPr defTabSz="577850">
              <a:defRPr sz="3400">
                <a:solidFill>
                  <a:srgbClr val="000000"/>
                </a:solidFill>
                <a:latin typeface="Helvetica Neue" charset="0"/>
                <a:ea typeface="Helvetica Neue" charset="0"/>
                <a:cs typeface="Helvetica Neue" charset="0"/>
                <a:sym typeface="Helvetica Neue" charset="0"/>
              </a:defRPr>
            </a:lvl5pPr>
            <a:lvl6pPr marL="4572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7785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a:spcBef>
                <a:spcPts val="4100"/>
              </a:spcBef>
            </a:pPr>
            <a:r>
              <a:rPr lang="en-US" altLang="zh-CN" sz="2200">
                <a:latin typeface="Arial" panose="020B0604020202020204" pitchFamily="34" charset="0"/>
                <a:cs typeface="Arial" panose="020B0604020202020204" pitchFamily="34" charset="0"/>
                <a:sym typeface="Arial" panose="020B0604020202020204" pitchFamily="34" charset="0"/>
              </a:rPr>
              <a:t>SizePairs exhibits the lowest drift in 7 out of the 11 subclasses.</a:t>
            </a:r>
          </a:p>
        </p:txBody>
      </p:sp>
    </p:spTree>
    <p:extLst>
      <p:ext uri="{BB962C8B-B14F-4D97-AF65-F5344CB8AC3E}">
        <p14:creationId xmlns:p14="http://schemas.microsoft.com/office/powerpoint/2010/main" val="22860507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50"/>
                                        <p:tgtEl>
                                          <p:spTgt spid="21"/>
                                        </p:tgtEl>
                                      </p:cBhvr>
                                    </p:animEffect>
                                    <p:anim calcmode="lin" valueType="num">
                                      <p:cBhvr>
                                        <p:cTn id="13" dur="250" fill="hold"/>
                                        <p:tgtEl>
                                          <p:spTgt spid="21"/>
                                        </p:tgtEl>
                                        <p:attrNameLst>
                                          <p:attrName>ppt_x</p:attrName>
                                        </p:attrNameLst>
                                      </p:cBhvr>
                                      <p:tavLst>
                                        <p:tav tm="0">
                                          <p:val>
                                            <p:strVal val="#ppt_x"/>
                                          </p:val>
                                        </p:tav>
                                        <p:tav tm="100000">
                                          <p:val>
                                            <p:strVal val="#ppt_x"/>
                                          </p:val>
                                        </p:tav>
                                      </p:tavLst>
                                    </p:anim>
                                    <p:anim calcmode="lin" valueType="num">
                                      <p:cBhvr>
                                        <p:cTn id="14" dur="2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50" name="Rectangle 14" descr="Constrained Graph Layout">
            <a:extLst>
              <a:ext uri="{FF2B5EF4-FFF2-40B4-BE49-F238E27FC236}">
                <a16:creationId xmlns:a16="http://schemas.microsoft.com/office/drawing/2014/main" id="{3EDA1873-4FFB-46C5-B8C8-983653728B06}"/>
              </a:ext>
            </a:extLst>
          </p:cNvPr>
          <p:cNvSpPr>
            <a:spLocks noGrp="1"/>
          </p:cNvSpPr>
          <p:nvPr>
            <p:ph type="title" idx="4294967295"/>
          </p:nvPr>
        </p:nvSpPr>
        <p:spPr bwMode="auto">
          <a:xfrm>
            <a:off x="312209" y="-129015"/>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Case study</a:t>
            </a:r>
            <a:endParaRPr lang="en-US" altLang="zh-CN">
              <a:solidFill>
                <a:srgbClr val="FFC000"/>
              </a:solidFill>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8B4F065E-0D59-4AB5-9EF7-B2A7EE34139F}"/>
              </a:ext>
            </a:extLst>
          </p:cNvPr>
          <p:cNvSpPr>
            <a:spLocks noGrp="1"/>
          </p:cNvSpPr>
          <p:nvPr>
            <p:ph type="sldNum" sz="quarter" idx="10"/>
          </p:nvPr>
        </p:nvSpPr>
        <p:spPr/>
        <p:txBody>
          <a:bodyPr/>
          <a:lstStyle/>
          <a:p>
            <a:fld id="{E1EC0364-EED2-479F-9FC0-3C637C2ED495}" type="slidenum">
              <a:rPr lang="zh-CN" altLang="zh-CN" smtClean="0"/>
              <a:pPr/>
              <a:t>37</a:t>
            </a:fld>
            <a:endParaRPr lang="zh-CN" altLang="zh-CN"/>
          </a:p>
        </p:txBody>
      </p:sp>
      <p:sp>
        <p:nvSpPr>
          <p:cNvPr id="12" name="Text Box 1" descr="Given a graph G(V,E)…">
            <a:extLst>
              <a:ext uri="{FF2B5EF4-FFF2-40B4-BE49-F238E27FC236}">
                <a16:creationId xmlns:a16="http://schemas.microsoft.com/office/drawing/2014/main" id="{E427F454-323A-F8FA-4793-05698340132F}"/>
              </a:ext>
            </a:extLst>
          </p:cNvPr>
          <p:cNvSpPr txBox="1">
            <a:spLocks/>
          </p:cNvSpPr>
          <p:nvPr/>
        </p:nvSpPr>
        <p:spPr bwMode="auto">
          <a:xfrm>
            <a:off x="504154" y="1129509"/>
            <a:ext cx="4103465" cy="720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marL="355600" indent="-355600" defTabSz="584200">
              <a:defRPr sz="3400">
                <a:solidFill>
                  <a:srgbClr val="000000"/>
                </a:solidFill>
                <a:latin typeface="Helvetica Neue" charset="0"/>
                <a:ea typeface="Helvetica Neue" charset="0"/>
                <a:cs typeface="Helvetica Neue" charset="0"/>
                <a:sym typeface="Helvetica Neue" charset="0"/>
              </a:defRPr>
            </a:lvl1pPr>
            <a:lvl2pPr defTabSz="584200">
              <a:defRPr sz="3400">
                <a:solidFill>
                  <a:srgbClr val="000000"/>
                </a:solidFill>
                <a:latin typeface="Helvetica Neue" charset="0"/>
                <a:ea typeface="Helvetica Neue" charset="0"/>
                <a:cs typeface="Helvetica Neue" charset="0"/>
                <a:sym typeface="Helvetica Neue" charset="0"/>
              </a:defRPr>
            </a:lvl2pPr>
            <a:lvl3pPr defTabSz="584200">
              <a:defRPr sz="3400">
                <a:solidFill>
                  <a:srgbClr val="000000"/>
                </a:solidFill>
                <a:latin typeface="Helvetica Neue" charset="0"/>
                <a:ea typeface="Helvetica Neue" charset="0"/>
                <a:cs typeface="Helvetica Neue" charset="0"/>
                <a:sym typeface="Helvetica Neue" charset="0"/>
              </a:defRPr>
            </a:lvl3pPr>
            <a:lvl4pPr defTabSz="584200">
              <a:defRPr sz="3400">
                <a:solidFill>
                  <a:srgbClr val="000000"/>
                </a:solidFill>
                <a:latin typeface="Helvetica Neue" charset="0"/>
                <a:ea typeface="Helvetica Neue" charset="0"/>
                <a:cs typeface="Helvetica Neue" charset="0"/>
                <a:sym typeface="Helvetica Neue" charset="0"/>
              </a:defRPr>
            </a:lvl4pPr>
            <a:lvl5pPr defTabSz="584200">
              <a:defRPr sz="3400">
                <a:solidFill>
                  <a:srgbClr val="000000"/>
                </a:solidFill>
                <a:latin typeface="Helvetica Neue" charset="0"/>
                <a:ea typeface="Helvetica Neue" charset="0"/>
                <a:cs typeface="Helvetica Neue" charset="0"/>
                <a:sym typeface="Helvetica Neue" charset="0"/>
              </a:defRPr>
            </a:lvl5pPr>
            <a:lvl6pPr marL="4572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fontAlgn="base" hangingPunct="0">
              <a:lnSpc>
                <a:spcPct val="80000"/>
              </a:lnSpc>
              <a:spcBef>
                <a:spcPts val="4200"/>
              </a:spcBef>
              <a:spcAft>
                <a:spcPct val="0"/>
              </a:spcAft>
              <a:buSzPct val="145000"/>
              <a:buFontTx/>
              <a:buChar char="•"/>
            </a:pPr>
            <a:endParaRPr lang="zh-CN" altLang="zh-CN" sz="3600" dirty="0">
              <a:latin typeface="Arial" panose="020B0604020202020204" pitchFamily="34" charset="0"/>
              <a:cs typeface="Arial" panose="020B0604020202020204" pitchFamily="34" charset="0"/>
              <a:sym typeface="Arial" panose="020B0604020202020204" pitchFamily="34" charset="0"/>
            </a:endParaRPr>
          </a:p>
        </p:txBody>
      </p:sp>
      <p:pic>
        <p:nvPicPr>
          <p:cNvPr id="8" name="图片 7">
            <a:extLst>
              <a:ext uri="{FF2B5EF4-FFF2-40B4-BE49-F238E27FC236}">
                <a16:creationId xmlns:a16="http://schemas.microsoft.com/office/drawing/2014/main" id="{A9C783F0-F382-F853-248F-71ED13EBE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007" y="1489548"/>
            <a:ext cx="7033376" cy="3956274"/>
          </a:xfrm>
          <a:prstGeom prst="rect">
            <a:avLst/>
          </a:prstGeom>
        </p:spPr>
      </p:pic>
      <p:sp>
        <p:nvSpPr>
          <p:cNvPr id="9" name="矩形: 圆角 8">
            <a:extLst>
              <a:ext uri="{FF2B5EF4-FFF2-40B4-BE49-F238E27FC236}">
                <a16:creationId xmlns:a16="http://schemas.microsoft.com/office/drawing/2014/main" id="{3486FE5C-A094-4988-F5D0-783400152A35}"/>
              </a:ext>
            </a:extLst>
          </p:cNvPr>
          <p:cNvSpPr/>
          <p:nvPr/>
        </p:nvSpPr>
        <p:spPr bwMode="auto">
          <a:xfrm>
            <a:off x="1026518" y="3635749"/>
            <a:ext cx="6322549" cy="1884518"/>
          </a:xfrm>
          <a:prstGeom prst="roundRect">
            <a:avLst/>
          </a:prstGeom>
          <a:noFill/>
          <a:ln w="38100" cap="flat" cmpd="sng" algn="ctr">
            <a:solidFill>
              <a:srgbClr val="C00000"/>
            </a:solidFill>
            <a:prstDash val="dash"/>
            <a:round/>
            <a:headEnd type="none" w="med" len="med"/>
            <a:tailEnd type="none" w="med" len="med"/>
          </a:ln>
          <a:effectLst/>
        </p:spPr>
        <p:txBody>
          <a:bodyPr vert="horz" wrap="square" lIns="45719" tIns="45719" rIns="45719" bIns="45719"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zh-CN" altLang="en-US" sz="3400" b="0" i="0" u="none" strike="noStrike" cap="none" normalizeH="0" baseline="0">
              <a:ln>
                <a:noFill/>
              </a:ln>
              <a:solidFill>
                <a:srgbClr val="000000"/>
              </a:solidFill>
              <a:effectLst/>
              <a:latin typeface="Helvetica Neue" charset="0"/>
              <a:ea typeface="Helvetica Neue" charset="0"/>
              <a:cs typeface="Helvetica Neue" charset="0"/>
              <a:sym typeface="Helvetica Neue" charset="0"/>
            </a:endParaRPr>
          </a:p>
        </p:txBody>
      </p:sp>
    </p:spTree>
    <p:extLst>
      <p:ext uri="{BB962C8B-B14F-4D97-AF65-F5344CB8AC3E}">
        <p14:creationId xmlns:p14="http://schemas.microsoft.com/office/powerpoint/2010/main" val="30240940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50" name="Rectangle 14" descr="Constrained Graph Layout">
            <a:extLst>
              <a:ext uri="{FF2B5EF4-FFF2-40B4-BE49-F238E27FC236}">
                <a16:creationId xmlns:a16="http://schemas.microsoft.com/office/drawing/2014/main" id="{3EDA1873-4FFB-46C5-B8C8-983653728B06}"/>
              </a:ext>
            </a:extLst>
          </p:cNvPr>
          <p:cNvSpPr>
            <a:spLocks noGrp="1"/>
          </p:cNvSpPr>
          <p:nvPr>
            <p:ph type="title" idx="4294967295"/>
          </p:nvPr>
        </p:nvSpPr>
        <p:spPr bwMode="auto">
          <a:xfrm>
            <a:off x="312209" y="136525"/>
            <a:ext cx="11366500" cy="91979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Running Time</a:t>
            </a:r>
            <a:endParaRPr lang="en-US" altLang="zh-CN">
              <a:solidFill>
                <a:srgbClr val="FFC000"/>
              </a:solidFill>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8B4F065E-0D59-4AB5-9EF7-B2A7EE34139F}"/>
              </a:ext>
            </a:extLst>
          </p:cNvPr>
          <p:cNvSpPr>
            <a:spLocks noGrp="1"/>
          </p:cNvSpPr>
          <p:nvPr>
            <p:ph type="sldNum" sz="quarter" idx="10"/>
          </p:nvPr>
        </p:nvSpPr>
        <p:spPr/>
        <p:txBody>
          <a:bodyPr/>
          <a:lstStyle/>
          <a:p>
            <a:fld id="{E1EC0364-EED2-479F-9FC0-3C637C2ED495}" type="slidenum">
              <a:rPr lang="zh-CN" altLang="zh-CN" smtClean="0"/>
              <a:pPr/>
              <a:t>38</a:t>
            </a:fld>
            <a:endParaRPr lang="zh-CN" altLang="zh-CN"/>
          </a:p>
        </p:txBody>
      </p:sp>
      <p:sp>
        <p:nvSpPr>
          <p:cNvPr id="12" name="Text Box 1" descr="Given a graph G(V,E)…">
            <a:extLst>
              <a:ext uri="{FF2B5EF4-FFF2-40B4-BE49-F238E27FC236}">
                <a16:creationId xmlns:a16="http://schemas.microsoft.com/office/drawing/2014/main" id="{E427F454-323A-F8FA-4793-05698340132F}"/>
              </a:ext>
            </a:extLst>
          </p:cNvPr>
          <p:cNvSpPr txBox="1">
            <a:spLocks/>
          </p:cNvSpPr>
          <p:nvPr/>
        </p:nvSpPr>
        <p:spPr bwMode="auto">
          <a:xfrm>
            <a:off x="504154" y="1129509"/>
            <a:ext cx="4103465" cy="720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marL="355600" indent="-355600" defTabSz="584200">
              <a:defRPr sz="3400">
                <a:solidFill>
                  <a:srgbClr val="000000"/>
                </a:solidFill>
                <a:latin typeface="Helvetica Neue" charset="0"/>
                <a:ea typeface="Helvetica Neue" charset="0"/>
                <a:cs typeface="Helvetica Neue" charset="0"/>
                <a:sym typeface="Helvetica Neue" charset="0"/>
              </a:defRPr>
            </a:lvl1pPr>
            <a:lvl2pPr defTabSz="584200">
              <a:defRPr sz="3400">
                <a:solidFill>
                  <a:srgbClr val="000000"/>
                </a:solidFill>
                <a:latin typeface="Helvetica Neue" charset="0"/>
                <a:ea typeface="Helvetica Neue" charset="0"/>
                <a:cs typeface="Helvetica Neue" charset="0"/>
                <a:sym typeface="Helvetica Neue" charset="0"/>
              </a:defRPr>
            </a:lvl2pPr>
            <a:lvl3pPr defTabSz="584200">
              <a:defRPr sz="3400">
                <a:solidFill>
                  <a:srgbClr val="000000"/>
                </a:solidFill>
                <a:latin typeface="Helvetica Neue" charset="0"/>
                <a:ea typeface="Helvetica Neue" charset="0"/>
                <a:cs typeface="Helvetica Neue" charset="0"/>
                <a:sym typeface="Helvetica Neue" charset="0"/>
              </a:defRPr>
            </a:lvl3pPr>
            <a:lvl4pPr defTabSz="584200">
              <a:defRPr sz="3400">
                <a:solidFill>
                  <a:srgbClr val="000000"/>
                </a:solidFill>
                <a:latin typeface="Helvetica Neue" charset="0"/>
                <a:ea typeface="Helvetica Neue" charset="0"/>
                <a:cs typeface="Helvetica Neue" charset="0"/>
                <a:sym typeface="Helvetica Neue" charset="0"/>
              </a:defRPr>
            </a:lvl4pPr>
            <a:lvl5pPr defTabSz="584200">
              <a:defRPr sz="3400">
                <a:solidFill>
                  <a:srgbClr val="000000"/>
                </a:solidFill>
                <a:latin typeface="Helvetica Neue" charset="0"/>
                <a:ea typeface="Helvetica Neue" charset="0"/>
                <a:cs typeface="Helvetica Neue" charset="0"/>
                <a:sym typeface="Helvetica Neue" charset="0"/>
              </a:defRPr>
            </a:lvl5pPr>
            <a:lvl6pPr marL="4572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pPr fontAlgn="base" hangingPunct="0">
              <a:lnSpc>
                <a:spcPct val="80000"/>
              </a:lnSpc>
              <a:spcBef>
                <a:spcPts val="4200"/>
              </a:spcBef>
              <a:spcAft>
                <a:spcPct val="0"/>
              </a:spcAft>
              <a:buSzPct val="145000"/>
              <a:buFontTx/>
              <a:buChar char="•"/>
            </a:pPr>
            <a:endParaRPr lang="zh-CN" altLang="zh-CN" sz="3600" dirty="0">
              <a:latin typeface="Arial" panose="020B0604020202020204" pitchFamily="34" charset="0"/>
              <a:cs typeface="Arial" panose="020B0604020202020204" pitchFamily="34" charset="0"/>
              <a:sym typeface="Arial" panose="020B0604020202020204" pitchFamily="34" charset="0"/>
            </a:endParaRPr>
          </a:p>
        </p:txBody>
      </p:sp>
      <p:pic>
        <p:nvPicPr>
          <p:cNvPr id="3" name="图片 2">
            <a:extLst>
              <a:ext uri="{FF2B5EF4-FFF2-40B4-BE49-F238E27FC236}">
                <a16:creationId xmlns:a16="http://schemas.microsoft.com/office/drawing/2014/main" id="{AA0F89D5-7D66-8889-F0F3-F8A693EADA69}"/>
              </a:ext>
            </a:extLst>
          </p:cNvPr>
          <p:cNvPicPr>
            <a:picLocks noChangeAspect="1"/>
          </p:cNvPicPr>
          <p:nvPr/>
        </p:nvPicPr>
        <p:blipFill>
          <a:blip r:embed="rId3"/>
          <a:stretch>
            <a:fillRect/>
          </a:stretch>
        </p:blipFill>
        <p:spPr>
          <a:xfrm>
            <a:off x="3036514" y="1356544"/>
            <a:ext cx="5431933" cy="3214550"/>
          </a:xfrm>
          <a:prstGeom prst="rect">
            <a:avLst/>
          </a:prstGeom>
        </p:spPr>
      </p:pic>
      <p:sp>
        <p:nvSpPr>
          <p:cNvPr id="7" name="Google Shape;165;p24">
            <a:extLst>
              <a:ext uri="{FF2B5EF4-FFF2-40B4-BE49-F238E27FC236}">
                <a16:creationId xmlns:a16="http://schemas.microsoft.com/office/drawing/2014/main" id="{83CF47AB-9578-BD8E-E304-DDA4DFF420BA}"/>
              </a:ext>
            </a:extLst>
          </p:cNvPr>
          <p:cNvSpPr txBox="1"/>
          <p:nvPr/>
        </p:nvSpPr>
        <p:spPr>
          <a:xfrm>
            <a:off x="1443973" y="5165342"/>
            <a:ext cx="7717097" cy="461635"/>
          </a:xfrm>
          <a:prstGeom prst="rect">
            <a:avLst/>
          </a:prstGeom>
          <a:noFill/>
          <a:ln>
            <a:noFill/>
          </a:ln>
        </p:spPr>
        <p:txBody>
          <a:bodyPr spcFirstLastPara="1" wrap="square" lIns="91425" tIns="91425" rIns="91425" bIns="91425" anchor="t" anchorCtr="0">
            <a:spAutoFit/>
          </a:bodyPr>
          <a:lstStyle/>
          <a:p>
            <a:pPr marL="285750" lvl="0" indent="-285750" algn="l" rtl="0">
              <a:spcBef>
                <a:spcPts val="0"/>
              </a:spcBef>
              <a:spcAft>
                <a:spcPts val="0"/>
              </a:spcAft>
              <a:buFont typeface="Arial" panose="020B0604020202090204" pitchFamily="34" charset="0"/>
              <a:buChar char="•"/>
            </a:pPr>
            <a:r>
              <a:rPr lang="zh-CN" sz="1800" dirty="0">
                <a:latin typeface="Arial Regular" panose="020B0604020202090204" charset="0"/>
                <a:ea typeface="Fira Sans"/>
                <a:cs typeface="Arial Regular" panose="020B0604020202090204" charset="0"/>
                <a:sym typeface="Fira Sans"/>
              </a:rPr>
              <a:t>SP and SP-F were significantly faster for datasets with hierarchies</a:t>
            </a:r>
            <a:endParaRPr lang="zh-CN" altLang="zh-CN" sz="1800" dirty="0">
              <a:latin typeface="Arial Regular" panose="020B0604020202090204" charset="0"/>
              <a:ea typeface="Fira Sans"/>
              <a:cs typeface="Arial Regular" panose="020B0604020202090204" charset="0"/>
              <a:sym typeface="Fira Sans"/>
            </a:endParaRPr>
          </a:p>
        </p:txBody>
      </p:sp>
      <p:sp>
        <p:nvSpPr>
          <p:cNvPr id="8" name="Google Shape;165;p24">
            <a:extLst>
              <a:ext uri="{FF2B5EF4-FFF2-40B4-BE49-F238E27FC236}">
                <a16:creationId xmlns:a16="http://schemas.microsoft.com/office/drawing/2014/main" id="{FE94B042-5BA8-6C20-0D12-B846E6EF1A12}"/>
              </a:ext>
            </a:extLst>
          </p:cNvPr>
          <p:cNvSpPr txBox="1"/>
          <p:nvPr/>
        </p:nvSpPr>
        <p:spPr>
          <a:xfrm>
            <a:off x="1443973" y="4798129"/>
            <a:ext cx="7233480" cy="461635"/>
          </a:xfrm>
          <a:prstGeom prst="rect">
            <a:avLst/>
          </a:prstGeom>
          <a:noFill/>
          <a:ln>
            <a:noFill/>
          </a:ln>
        </p:spPr>
        <p:txBody>
          <a:bodyPr spcFirstLastPara="1" wrap="square" lIns="91425" tIns="91425" rIns="91425" bIns="91425" anchor="t" anchorCtr="0">
            <a:spAutoFit/>
          </a:bodyPr>
          <a:lstStyle/>
          <a:p>
            <a:pPr marL="285750" lvl="0" indent="-285750" algn="l" rtl="0">
              <a:spcBef>
                <a:spcPts val="0"/>
              </a:spcBef>
              <a:spcAft>
                <a:spcPts val="0"/>
              </a:spcAft>
              <a:buFont typeface="Arial" panose="020B0604020202090204" pitchFamily="34" charset="0"/>
              <a:buChar char="•"/>
            </a:pPr>
            <a:r>
              <a:rPr lang="en-US" altLang="zh-CN" sz="1800" dirty="0">
                <a:latin typeface="Arial Regular" panose="020B0604020202090204" charset="0"/>
                <a:ea typeface="Fira Sans"/>
                <a:cs typeface="Arial Regular" panose="020B0604020202090204" charset="0"/>
                <a:sym typeface="Fira Sans"/>
              </a:rPr>
              <a:t>SP and SP-F outperforms the SOTA method in running time </a:t>
            </a:r>
          </a:p>
        </p:txBody>
      </p:sp>
      <p:sp>
        <p:nvSpPr>
          <p:cNvPr id="9" name="Google Shape;165;p24">
            <a:extLst>
              <a:ext uri="{FF2B5EF4-FFF2-40B4-BE49-F238E27FC236}">
                <a16:creationId xmlns:a16="http://schemas.microsoft.com/office/drawing/2014/main" id="{31CEABDF-0D30-EE23-B7BB-1CE16CB8919A}"/>
              </a:ext>
            </a:extLst>
          </p:cNvPr>
          <p:cNvSpPr txBox="1"/>
          <p:nvPr/>
        </p:nvSpPr>
        <p:spPr>
          <a:xfrm>
            <a:off x="1443973" y="5563080"/>
            <a:ext cx="7103361" cy="461635"/>
          </a:xfrm>
          <a:prstGeom prst="rect">
            <a:avLst/>
          </a:prstGeom>
          <a:noFill/>
          <a:ln>
            <a:noFill/>
          </a:ln>
        </p:spPr>
        <p:txBody>
          <a:bodyPr spcFirstLastPara="1" wrap="square" lIns="91425" tIns="91425" rIns="91425" bIns="91425" anchor="t" anchorCtr="0">
            <a:spAutoFit/>
          </a:bodyPr>
          <a:lstStyle/>
          <a:p>
            <a:pPr marL="285750" lvl="0" indent="-285750" algn="l" rtl="0">
              <a:spcBef>
                <a:spcPts val="0"/>
              </a:spcBef>
              <a:spcAft>
                <a:spcPts val="0"/>
              </a:spcAft>
              <a:buFont typeface="Arial" panose="020B0604020202090204" pitchFamily="34" charset="0"/>
              <a:buChar char="•"/>
            </a:pPr>
            <a:r>
              <a:rPr lang="en-US" altLang="zh-CN" sz="1800" dirty="0">
                <a:latin typeface="Arial Regular" panose="020B0604020202090204" charset="0"/>
                <a:ea typeface="Fira Sans"/>
                <a:cs typeface="Arial Regular" panose="020B0604020202090204" charset="0"/>
                <a:sym typeface="Fira Sans"/>
              </a:rPr>
              <a:t>SP and SP-F can support interaction for medium datasets</a:t>
            </a:r>
          </a:p>
        </p:txBody>
      </p:sp>
    </p:spTree>
    <p:extLst>
      <p:ext uri="{BB962C8B-B14F-4D97-AF65-F5344CB8AC3E}">
        <p14:creationId xmlns:p14="http://schemas.microsoft.com/office/powerpoint/2010/main" val="39938565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anim calcmode="lin" valueType="num">
                                      <p:cBhvr>
                                        <p:cTn id="8" dur="250" fill="hold"/>
                                        <p:tgtEl>
                                          <p:spTgt spid="9"/>
                                        </p:tgtEl>
                                        <p:attrNameLst>
                                          <p:attrName>ppt_x</p:attrName>
                                        </p:attrNameLst>
                                      </p:cBhvr>
                                      <p:tavLst>
                                        <p:tav tm="0">
                                          <p:val>
                                            <p:strVal val="#ppt_x"/>
                                          </p:val>
                                        </p:tav>
                                        <p:tav tm="100000">
                                          <p:val>
                                            <p:strVal val="#ppt_x"/>
                                          </p:val>
                                        </p:tav>
                                      </p:tavLst>
                                    </p:anim>
                                    <p:anim calcmode="lin" valueType="num">
                                      <p:cBhvr>
                                        <p:cTn id="9" dur="25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anim calcmode="lin" valueType="num">
                                      <p:cBhvr>
                                        <p:cTn id="13" dur="250" fill="hold"/>
                                        <p:tgtEl>
                                          <p:spTgt spid="7"/>
                                        </p:tgtEl>
                                        <p:attrNameLst>
                                          <p:attrName>ppt_x</p:attrName>
                                        </p:attrNameLst>
                                      </p:cBhvr>
                                      <p:tavLst>
                                        <p:tav tm="0">
                                          <p:val>
                                            <p:strVal val="#ppt_x"/>
                                          </p:val>
                                        </p:tav>
                                        <p:tav tm="100000">
                                          <p:val>
                                            <p:strVal val="#ppt_x"/>
                                          </p:val>
                                        </p:tav>
                                      </p:tavLst>
                                    </p:anim>
                                    <p:anim calcmode="lin" valueType="num">
                                      <p:cBhvr>
                                        <p:cTn id="14" dur="25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anim calcmode="lin" valueType="num">
                                      <p:cBhvr>
                                        <p:cTn id="18" dur="250" fill="hold"/>
                                        <p:tgtEl>
                                          <p:spTgt spid="8"/>
                                        </p:tgtEl>
                                        <p:attrNameLst>
                                          <p:attrName>ppt_x</p:attrName>
                                        </p:attrNameLst>
                                      </p:cBhvr>
                                      <p:tavLst>
                                        <p:tav tm="0">
                                          <p:val>
                                            <p:strVal val="#ppt_x"/>
                                          </p:val>
                                        </p:tav>
                                        <p:tav tm="100000">
                                          <p:val>
                                            <p:strVal val="#ppt_x"/>
                                          </p:val>
                                        </p:tav>
                                      </p:tavLst>
                                    </p:anim>
                                    <p:anim calcmode="lin" valueType="num">
                                      <p:cBhvr>
                                        <p:cTn id="1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descr="Introduction…">
            <a:extLst>
              <a:ext uri="{FF2B5EF4-FFF2-40B4-BE49-F238E27FC236}">
                <a16:creationId xmlns:a16="http://schemas.microsoft.com/office/drawing/2014/main" id="{70DF75EA-1939-4C46-87D4-2A514A85F5B9}"/>
              </a:ext>
            </a:extLst>
          </p:cNvPr>
          <p:cNvSpPr>
            <a:spLocks noGrp="1"/>
          </p:cNvSpPr>
          <p:nvPr>
            <p:ph type="body" idx="4294967295"/>
          </p:nvPr>
        </p:nvSpPr>
        <p:spPr bwMode="auto">
          <a:xfrm>
            <a:off x="1415480" y="1448780"/>
            <a:ext cx="7995253" cy="4445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54426" tIns="54426" rIns="54426" bIns="54426" rtlCol="0">
            <a:normAutofit/>
          </a:bodyPr>
          <a:lstStyle/>
          <a:p>
            <a:pPr>
              <a:buClr>
                <a:srgbClr val="BE0204"/>
              </a:buClr>
              <a:buFontTx/>
              <a:buChar char="•"/>
            </a:pPr>
            <a:r>
              <a:rPr lang="zh-CN" altLang="zh-CN" dirty="0">
                <a:solidFill>
                  <a:srgbClr val="260808"/>
                </a:solidFill>
                <a:latin typeface="Arial" panose="020B0604020202020204" pitchFamily="34" charset="0"/>
                <a:cs typeface="Arial" panose="020B0604020202020204" pitchFamily="34" charset="0"/>
              </a:rPr>
              <a:t>Introduction</a:t>
            </a:r>
          </a:p>
          <a:p>
            <a:pPr>
              <a:buClr>
                <a:srgbClr val="BE0204"/>
              </a:buClr>
              <a:buFontTx/>
              <a:buChar char="•"/>
            </a:pPr>
            <a:r>
              <a:rPr lang="zh-CN" altLang="zh-CN" dirty="0">
                <a:latin typeface="Arial" panose="020B0604020202020204" pitchFamily="34" charset="0"/>
                <a:cs typeface="Arial" panose="020B0604020202020204" pitchFamily="34" charset="0"/>
              </a:rPr>
              <a:t>Approach</a:t>
            </a:r>
          </a:p>
          <a:p>
            <a:pPr marL="571477"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Hierarchical Size-based Pairing</a:t>
            </a:r>
          </a:p>
          <a:p>
            <a:pPr marL="571477"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Interactive Treemap Generation</a:t>
            </a:r>
          </a:p>
          <a:p>
            <a:pPr marL="571477"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Customizing Global Layout Tree</a:t>
            </a:r>
            <a:endParaRPr lang="zh-CN" altLang="zh-CN" sz="1500">
              <a:latin typeface="Arial" panose="020B0604020202020204" pitchFamily="34" charset="0"/>
              <a:cs typeface="Arial" panose="020B0604020202020204" pitchFamily="34" charset="0"/>
            </a:endParaRPr>
          </a:p>
          <a:p>
            <a:pPr>
              <a:buClr>
                <a:srgbClr val="BE0204"/>
              </a:buClr>
              <a:buFontTx/>
              <a:buChar char="•"/>
            </a:pPr>
            <a:r>
              <a:rPr lang="zh-CN" altLang="zh-CN">
                <a:latin typeface="Arial" panose="020B0604020202020204" pitchFamily="34" charset="0"/>
                <a:cs typeface="Arial" panose="020B0604020202020204" pitchFamily="34" charset="0"/>
              </a:rPr>
              <a:t>Results </a:t>
            </a:r>
            <a:r>
              <a:rPr lang="zh-CN" altLang="zh-CN" dirty="0">
                <a:latin typeface="Arial" panose="020B0604020202020204" pitchFamily="34" charset="0"/>
                <a:cs typeface="Arial" panose="020B0604020202020204" pitchFamily="34" charset="0"/>
              </a:rPr>
              <a:t>and Evaluation</a:t>
            </a:r>
            <a:endParaRPr lang="en-US" altLang="zh-CN" dirty="0">
              <a:latin typeface="Arial" panose="020B0604020202020204" pitchFamily="34" charset="0"/>
              <a:cs typeface="Arial" panose="020B0604020202020204" pitchFamily="34" charset="0"/>
            </a:endParaRPr>
          </a:p>
          <a:p>
            <a:pPr marL="572800"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Dataset Classifications &amp; Measures</a:t>
            </a:r>
          </a:p>
          <a:p>
            <a:pPr marL="572800" lvl="1" indent="-293676">
              <a:spcBef>
                <a:spcPct val="0"/>
              </a:spcBef>
              <a:buClr>
                <a:srgbClr val="FA8716"/>
              </a:buClr>
              <a:buFont typeface="Times" panose="02020603050405020304" pitchFamily="18" charset="0"/>
              <a:buChar char="•"/>
            </a:pPr>
            <a:r>
              <a:rPr lang="en-US" altLang="zh-CN" sz="1500">
                <a:latin typeface="Arial" panose="020B0604020202020204" pitchFamily="34" charset="0"/>
                <a:cs typeface="Arial" panose="020B0604020202020204" pitchFamily="34" charset="0"/>
              </a:rPr>
              <a:t>Comparison with Previous Methods</a:t>
            </a:r>
          </a:p>
          <a:p>
            <a:pPr>
              <a:buClr>
                <a:srgbClr val="BE0204"/>
              </a:buClr>
              <a:buFontTx/>
              <a:buChar char="•"/>
            </a:pPr>
            <a:r>
              <a:rPr lang="zh-CN" altLang="zh-CN" b="1">
                <a:latin typeface="Arial" panose="020B0604020202020204" pitchFamily="34" charset="0"/>
                <a:cs typeface="Arial" panose="020B0604020202020204" pitchFamily="34" charset="0"/>
              </a:rPr>
              <a:t>Conclusion</a:t>
            </a:r>
            <a:endParaRPr lang="zh-CN" altLang="zh-CN" b="1" dirty="0">
              <a:latin typeface="Arial" panose="020B0604020202020204" pitchFamily="34" charset="0"/>
              <a:cs typeface="Arial" panose="020B0604020202020204" pitchFamily="34" charset="0"/>
            </a:endParaRPr>
          </a:p>
        </p:txBody>
      </p:sp>
      <p:sp>
        <p:nvSpPr>
          <p:cNvPr id="9218" name="Rectangle 2" descr="Agenda">
            <a:extLst>
              <a:ext uri="{FF2B5EF4-FFF2-40B4-BE49-F238E27FC236}">
                <a16:creationId xmlns:a16="http://schemas.microsoft.com/office/drawing/2014/main" id="{BAF6E00C-79E1-4B88-9F35-DD51130D3D71}"/>
              </a:ext>
            </a:extLst>
          </p:cNvPr>
          <p:cNvSpPr>
            <a:spLocks noGrp="1"/>
          </p:cNvSpPr>
          <p:nvPr>
            <p:ph type="title" idx="4294967295"/>
          </p:nvPr>
        </p:nvSpPr>
        <p:spPr bwMode="auto">
          <a:xfrm>
            <a:off x="575387" y="128634"/>
            <a:ext cx="11366500" cy="11853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dirty="0">
                <a:solidFill>
                  <a:srgbClr val="C00000"/>
                </a:solidFill>
                <a:latin typeface="Arial" panose="020B0604020202020204" pitchFamily="34" charset="0"/>
                <a:cs typeface="Arial" panose="020B0604020202020204" pitchFamily="34" charset="0"/>
              </a:rPr>
              <a:t>Outline</a:t>
            </a:r>
            <a:endParaRPr lang="zh-CN" altLang="zh-CN" dirty="0">
              <a:solidFill>
                <a:srgbClr val="C00000"/>
              </a:solidFill>
              <a:latin typeface="Arial" panose="020B0604020202020204" pitchFamily="34" charset="0"/>
              <a:cs typeface="Arial" panose="020B0604020202020204" pitchFamily="34" charset="0"/>
            </a:endParaRPr>
          </a:p>
        </p:txBody>
      </p:sp>
      <p:sp>
        <p:nvSpPr>
          <p:cNvPr id="5" name="灯片编号占位符 4">
            <a:extLst>
              <a:ext uri="{FF2B5EF4-FFF2-40B4-BE49-F238E27FC236}">
                <a16:creationId xmlns:a16="http://schemas.microsoft.com/office/drawing/2014/main" id="{F70FF970-FBD5-437D-B046-6E307DC0D7F7}"/>
              </a:ext>
            </a:extLst>
          </p:cNvPr>
          <p:cNvSpPr>
            <a:spLocks noGrp="1"/>
          </p:cNvSpPr>
          <p:nvPr>
            <p:ph type="sldNum" sz="quarter" idx="10"/>
          </p:nvPr>
        </p:nvSpPr>
        <p:spPr/>
        <p:txBody>
          <a:bodyPr/>
          <a:lstStyle/>
          <a:p>
            <a:fld id="{E1EC0364-EED2-479F-9FC0-3C637C2ED495}" type="slidenum">
              <a:rPr lang="zh-CN" altLang="zh-CN" smtClean="0"/>
              <a:pPr/>
              <a:t>39</a:t>
            </a:fld>
            <a:endParaRPr lang="zh-CN" altLang="zh-CN"/>
          </a:p>
        </p:txBody>
      </p:sp>
    </p:spTree>
    <p:extLst>
      <p:ext uri="{BB962C8B-B14F-4D97-AF65-F5344CB8AC3E}">
        <p14:creationId xmlns:p14="http://schemas.microsoft.com/office/powerpoint/2010/main" val="259048074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238207" y="227435"/>
            <a:ext cx="11360800" cy="763600"/>
          </a:xfrm>
          <a:prstGeom prst="rect">
            <a:avLst/>
          </a:prstGeom>
        </p:spPr>
        <p:txBody>
          <a:bodyPr spcFirstLastPara="1" vert="horz" wrap="square" lIns="121900" tIns="121900" rIns="121900" bIns="121900" rtlCol="0" anchor="t" anchorCtr="0">
            <a:normAutofit fontScale="90000"/>
          </a:bodyPr>
          <a:lstStyle/>
          <a:p>
            <a:r>
              <a:rPr lang="en-US" altLang="zh-CN">
                <a:solidFill>
                  <a:srgbClr val="C00000"/>
                </a:solidFill>
                <a:latin typeface="Arial" panose="020B0604020202020204" pitchFamily="34" charset="0"/>
                <a:cs typeface="Arial" panose="020B0604020202020204" pitchFamily="34" charset="0"/>
                <a:sym typeface="Fira Sans"/>
              </a:rPr>
              <a:t>Treemapping Hierarchies</a:t>
            </a:r>
            <a:endParaRPr>
              <a:solidFill>
                <a:srgbClr val="C00000"/>
              </a:solidFill>
              <a:latin typeface="Arial" panose="020B0604020202020204" pitchFamily="34" charset="0"/>
              <a:cs typeface="Arial" panose="020B0604020202020204" pitchFamily="34" charset="0"/>
              <a:sym typeface="Fira Sans"/>
            </a:endParaRPr>
          </a:p>
        </p:txBody>
      </p:sp>
      <p:pic>
        <p:nvPicPr>
          <p:cNvPr id="106" name="Google Shape;106;p26"/>
          <p:cNvPicPr preferRelativeResize="0"/>
          <p:nvPr/>
        </p:nvPicPr>
        <p:blipFill rotWithShape="1">
          <a:blip r:embed="rId3">
            <a:alphaModFix/>
          </a:blip>
          <a:srcRect t="18420" r="44723"/>
          <a:stretch/>
        </p:blipFill>
        <p:spPr>
          <a:xfrm>
            <a:off x="0" y="1328952"/>
            <a:ext cx="5454597" cy="4156301"/>
          </a:xfrm>
          <a:prstGeom prst="rect">
            <a:avLst/>
          </a:prstGeom>
          <a:noFill/>
          <a:ln>
            <a:noFill/>
          </a:ln>
        </p:spPr>
      </p:pic>
      <p:pic>
        <p:nvPicPr>
          <p:cNvPr id="107" name="Google Shape;107;p26"/>
          <p:cNvPicPr preferRelativeResize="0"/>
          <p:nvPr/>
        </p:nvPicPr>
        <p:blipFill rotWithShape="1">
          <a:blip r:embed="rId3">
            <a:alphaModFix/>
          </a:blip>
          <a:srcRect l="56756" t="12334" b="6085"/>
          <a:stretch/>
        </p:blipFill>
        <p:spPr>
          <a:xfrm>
            <a:off x="7170645" y="884490"/>
            <a:ext cx="4267136" cy="4156301"/>
          </a:xfrm>
          <a:prstGeom prst="rect">
            <a:avLst/>
          </a:prstGeom>
          <a:noFill/>
          <a:ln>
            <a:noFill/>
          </a:ln>
        </p:spPr>
      </p:pic>
      <p:sp>
        <p:nvSpPr>
          <p:cNvPr id="108" name="Google Shape;108;p26"/>
          <p:cNvSpPr txBox="1"/>
          <p:nvPr/>
        </p:nvSpPr>
        <p:spPr>
          <a:xfrm>
            <a:off x="3653752" y="4781333"/>
            <a:ext cx="6433129" cy="553957"/>
          </a:xfrm>
          <a:prstGeom prst="rect">
            <a:avLst/>
          </a:prstGeom>
          <a:noFill/>
          <a:ln>
            <a:noFill/>
          </a:ln>
        </p:spPr>
        <p:txBody>
          <a:bodyPr spcFirstLastPara="1" wrap="square" lIns="121900" tIns="121900" rIns="121900" bIns="121900" anchor="t" anchorCtr="0">
            <a:spAutoFit/>
          </a:bodyPr>
          <a:lstStyle/>
          <a:p>
            <a:r>
              <a:rPr lang="en-US" altLang="zh-CN" sz="2000" u="sng">
                <a:solidFill>
                  <a:schemeClr val="dk1"/>
                </a:solidFill>
                <a:highlight>
                  <a:srgbClr val="FFFFFF"/>
                </a:highlight>
                <a:latin typeface="Fira Sans"/>
                <a:ea typeface="Fira Sans"/>
                <a:cs typeface="Fira Sans"/>
                <a:sym typeface="Fira Sans"/>
                <a:hlinkClick r:id="rId4">
                  <a:extLst>
                    <a:ext uri="{A12FA001-AC4F-418D-AE19-62706E023703}">
                      <ahyp:hlinkClr xmlns:ahyp="http://schemas.microsoft.com/office/drawing/2018/hyperlinkcolor" val="tx"/>
                    </a:ext>
                  </a:extLst>
                </a:hlinkClick>
              </a:rPr>
              <a:t>[Brian Johnson, Ben Shneiderman. 1999]</a:t>
            </a:r>
            <a:endParaRPr sz="2000">
              <a:solidFill>
                <a:schemeClr val="dk1"/>
              </a:solidFill>
              <a:latin typeface="Fira Sans"/>
              <a:ea typeface="Fira Sans"/>
              <a:cs typeface="Fira Sans"/>
              <a:sym typeface="Fira Sans"/>
            </a:endParaRPr>
          </a:p>
        </p:txBody>
      </p:sp>
      <p:sp>
        <p:nvSpPr>
          <p:cNvPr id="6" name="箭头: 下 5">
            <a:extLst>
              <a:ext uri="{FF2B5EF4-FFF2-40B4-BE49-F238E27FC236}">
                <a16:creationId xmlns:a16="http://schemas.microsoft.com/office/drawing/2014/main" id="{8DA208A5-28FC-C0F4-4479-2BC1606951D0}"/>
              </a:ext>
            </a:extLst>
          </p:cNvPr>
          <p:cNvSpPr/>
          <p:nvPr/>
        </p:nvSpPr>
        <p:spPr>
          <a:xfrm rot="16200000">
            <a:off x="5579679" y="2416793"/>
            <a:ext cx="677857" cy="1302760"/>
          </a:xfrm>
          <a:prstGeom prst="downArrow">
            <a:avLst>
              <a:gd name="adj1" fmla="val 41244"/>
              <a:gd name="adj2" fmla="val 62926"/>
            </a:avLst>
          </a:prstGeom>
          <a:solidFill>
            <a:srgbClr val="7E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D250A8A8-D650-2ABE-15DB-2E3A1B7BCD5D}"/>
              </a:ext>
            </a:extLst>
          </p:cNvPr>
          <p:cNvSpPr txBox="1"/>
          <p:nvPr/>
        </p:nvSpPr>
        <p:spPr>
          <a:xfrm>
            <a:off x="373075" y="6005780"/>
            <a:ext cx="4309193" cy="461665"/>
          </a:xfrm>
          <a:prstGeom prst="rect">
            <a:avLst/>
          </a:prstGeom>
          <a:noFill/>
        </p:spPr>
        <p:txBody>
          <a:bodyPr wrap="none" rtlCol="0">
            <a:spAutoFit/>
          </a:bodyPr>
          <a:lstStyle/>
          <a:p>
            <a:r>
              <a:rPr lang="en-US" altLang="zh-CN" sz="2400">
                <a:latin typeface="Arial" panose="020B0604020202020204" pitchFamily="34" charset="0"/>
                <a:cs typeface="Arial" panose="020B0604020202020204" pitchFamily="34" charset="0"/>
              </a:rPr>
              <a:t>What makes a good treemap?</a:t>
            </a:r>
            <a:endParaRPr lang="zh-CN" altLang="en-US" sz="2400">
              <a:latin typeface="Arial" panose="020B0604020202020204" pitchFamily="34" charset="0"/>
              <a:cs typeface="Arial" panose="020B0604020202020204" pitchFamily="34" charset="0"/>
            </a:endParaRPr>
          </a:p>
        </p:txBody>
      </p:sp>
      <p:sp>
        <p:nvSpPr>
          <p:cNvPr id="10" name="灯片编号占位符 3">
            <a:extLst>
              <a:ext uri="{FF2B5EF4-FFF2-40B4-BE49-F238E27FC236}">
                <a16:creationId xmlns:a16="http://schemas.microsoft.com/office/drawing/2014/main" id="{CA4F4BA8-B293-EF28-946B-2B284EBD4C50}"/>
              </a:ext>
            </a:extLst>
          </p:cNvPr>
          <p:cNvSpPr txBox="1">
            <a:spLocks/>
          </p:cNvSpPr>
          <p:nvPr/>
        </p:nvSpPr>
        <p:spPr>
          <a:xfrm>
            <a:off x="8382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EC0364-EED2-479F-9FC0-3C637C2ED495}" type="slidenum">
              <a:rPr lang="zh-CN" altLang="zh-CN" smtClean="0"/>
              <a:pPr/>
              <a:t>4</a:t>
            </a:fld>
            <a:endParaRPr lang="zh-CN"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300"/>
                                        <p:tgtEl>
                                          <p:spTgt spid="106"/>
                                        </p:tgtEl>
                                      </p:cBhvr>
                                    </p:animEffect>
                                    <p:anim calcmode="lin" valueType="num">
                                      <p:cBhvr>
                                        <p:cTn id="8" dur="300" fill="hold"/>
                                        <p:tgtEl>
                                          <p:spTgt spid="106"/>
                                        </p:tgtEl>
                                        <p:attrNameLst>
                                          <p:attrName>ppt_x</p:attrName>
                                        </p:attrNameLst>
                                      </p:cBhvr>
                                      <p:tavLst>
                                        <p:tav tm="0">
                                          <p:val>
                                            <p:strVal val="#ppt_x"/>
                                          </p:val>
                                        </p:tav>
                                        <p:tav tm="100000">
                                          <p:val>
                                            <p:strVal val="#ppt_x"/>
                                          </p:val>
                                        </p:tav>
                                      </p:tavLst>
                                    </p:anim>
                                    <p:anim calcmode="lin" valueType="num">
                                      <p:cBhvr>
                                        <p:cTn id="9" dur="300" fill="hold"/>
                                        <p:tgtEl>
                                          <p:spTgt spid="106"/>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300"/>
                                        <p:tgtEl>
                                          <p:spTgt spid="6"/>
                                        </p:tgtEl>
                                      </p:cBhvr>
                                    </p:animEffect>
                                    <p:anim calcmode="lin" valueType="num">
                                      <p:cBhvr>
                                        <p:cTn id="14" dur="300" fill="hold"/>
                                        <p:tgtEl>
                                          <p:spTgt spid="6"/>
                                        </p:tgtEl>
                                        <p:attrNameLst>
                                          <p:attrName>ppt_x</p:attrName>
                                        </p:attrNameLst>
                                      </p:cBhvr>
                                      <p:tavLst>
                                        <p:tav tm="0">
                                          <p:val>
                                            <p:strVal val="#ppt_x"/>
                                          </p:val>
                                        </p:tav>
                                        <p:tav tm="100000">
                                          <p:val>
                                            <p:strVal val="#ppt_x"/>
                                          </p:val>
                                        </p:tav>
                                      </p:tavLst>
                                    </p:anim>
                                    <p:anim calcmode="lin" valueType="num">
                                      <p:cBhvr>
                                        <p:cTn id="15" dur="3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600"/>
                            </p:stCondLst>
                            <p:childTnLst>
                              <p:par>
                                <p:cTn id="17" presetID="42" presetClass="entr" presetSubtype="0" fill="hold"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anim calcmode="lin" valueType="num">
                                      <p:cBhvr>
                                        <p:cTn id="20" dur="300" fill="hold"/>
                                        <p:tgtEl>
                                          <p:spTgt spid="107"/>
                                        </p:tgtEl>
                                        <p:attrNameLst>
                                          <p:attrName>ppt_x</p:attrName>
                                        </p:attrNameLst>
                                      </p:cBhvr>
                                      <p:tavLst>
                                        <p:tav tm="0">
                                          <p:val>
                                            <p:strVal val="#ppt_x"/>
                                          </p:val>
                                        </p:tav>
                                        <p:tav tm="100000">
                                          <p:val>
                                            <p:strVal val="#ppt_x"/>
                                          </p:val>
                                        </p:tav>
                                      </p:tavLst>
                                    </p:anim>
                                    <p:anim calcmode="lin" valueType="num">
                                      <p:cBhvr>
                                        <p:cTn id="21" dur="3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heel(1)">
                                      <p:cBhvr>
                                        <p:cTn id="26"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a:extLst>
              <a:ext uri="{FF2B5EF4-FFF2-40B4-BE49-F238E27FC236}">
                <a16:creationId xmlns:a16="http://schemas.microsoft.com/office/drawing/2014/main" id="{73B6F62E-64A1-42F9-9F0E-C5F4468AD9F0}"/>
              </a:ext>
            </a:extLst>
          </p:cNvPr>
          <p:cNvSpPr>
            <a:spLocks noGrp="1"/>
          </p:cNvSpPr>
          <p:nvPr>
            <p:ph type="body" idx="4294967295"/>
          </p:nvPr>
        </p:nvSpPr>
        <p:spPr bwMode="auto">
          <a:xfrm>
            <a:off x="1063398" y="1388774"/>
            <a:ext cx="10441160" cy="49891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54426" tIns="54426" rIns="54426" bIns="54426" rtlCol="0">
            <a:normAutofit/>
          </a:bodyPr>
          <a:lstStyle/>
          <a:p>
            <a:pPr marL="370402" indent="-370402" defTabSz="486814">
              <a:spcBef>
                <a:spcPts val="3500"/>
              </a:spcBef>
              <a:buSzPct val="145000"/>
              <a:buFontTx/>
              <a:buChar char="•"/>
            </a:pPr>
            <a:r>
              <a:rPr lang="en-US" altLang="zh-CN" sz="2667">
                <a:solidFill>
                  <a:srgbClr val="000000"/>
                </a:solidFill>
                <a:latin typeface="Arial" panose="020B0604020202020204" pitchFamily="34" charset="0"/>
                <a:cs typeface="Arial" panose="020B0604020202020204" pitchFamily="34" charset="0"/>
              </a:rPr>
              <a:t>We present a new layout method that generates stable and balanced temporal treemaps.</a:t>
            </a:r>
            <a:endParaRPr lang="zh-CN" altLang="zh-CN" sz="2667" dirty="0">
              <a:solidFill>
                <a:srgbClr val="000000"/>
              </a:solidFill>
              <a:latin typeface="Arial" panose="020B0604020202020204" pitchFamily="34" charset="0"/>
              <a:cs typeface="Arial" panose="020B0604020202020204" pitchFamily="34" charset="0"/>
            </a:endParaRPr>
          </a:p>
        </p:txBody>
      </p:sp>
      <p:sp>
        <p:nvSpPr>
          <p:cNvPr id="51202" name="Rectangle 2">
            <a:extLst>
              <a:ext uri="{FF2B5EF4-FFF2-40B4-BE49-F238E27FC236}">
                <a16:creationId xmlns:a16="http://schemas.microsoft.com/office/drawing/2014/main" id="{B784206D-4542-4381-9B4E-1C5CFA25BB40}"/>
              </a:ext>
            </a:extLst>
          </p:cNvPr>
          <p:cNvSpPr>
            <a:spLocks noGrp="1"/>
          </p:cNvSpPr>
          <p:nvPr>
            <p:ph type="title" idx="4294967295"/>
          </p:nvPr>
        </p:nvSpPr>
        <p:spPr bwMode="auto">
          <a:xfrm>
            <a:off x="130100" y="0"/>
            <a:ext cx="11366500" cy="11840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100" tIns="45720" rIns="38100" bIns="45720" rtlCol="0" anchor="b">
            <a:normAutofit/>
          </a:bodyPr>
          <a:lstStyle/>
          <a:p>
            <a:r>
              <a:rPr lang="zh-CN" altLang="zh-CN" dirty="0">
                <a:solidFill>
                  <a:srgbClr val="C00000"/>
                </a:solidFill>
                <a:latin typeface="Arial" panose="020B0604020202020204" pitchFamily="34" charset="0"/>
                <a:cs typeface="Arial" panose="020B0604020202020204" pitchFamily="34" charset="0"/>
              </a:rPr>
              <a:t>Conclusion</a:t>
            </a:r>
          </a:p>
        </p:txBody>
      </p:sp>
      <p:sp>
        <p:nvSpPr>
          <p:cNvPr id="4" name="灯片编号占位符 3">
            <a:extLst>
              <a:ext uri="{FF2B5EF4-FFF2-40B4-BE49-F238E27FC236}">
                <a16:creationId xmlns:a16="http://schemas.microsoft.com/office/drawing/2014/main" id="{E6979E72-C6DA-4AD0-A9AD-3380BAED4BD4}"/>
              </a:ext>
            </a:extLst>
          </p:cNvPr>
          <p:cNvSpPr>
            <a:spLocks noGrp="1"/>
          </p:cNvSpPr>
          <p:nvPr>
            <p:ph type="sldNum" sz="quarter" idx="10"/>
          </p:nvPr>
        </p:nvSpPr>
        <p:spPr/>
        <p:txBody>
          <a:bodyPr/>
          <a:lstStyle/>
          <a:p>
            <a:fld id="{E1EC0364-EED2-479F-9FC0-3C637C2ED495}" type="slidenum">
              <a:rPr lang="zh-CN" altLang="zh-CN" smtClean="0"/>
              <a:pPr/>
              <a:t>40</a:t>
            </a:fld>
            <a:endParaRPr lang="zh-CN" altLang="zh-CN"/>
          </a:p>
        </p:txBody>
      </p:sp>
      <p:sp>
        <p:nvSpPr>
          <p:cNvPr id="5" name="Rectangle 1">
            <a:extLst>
              <a:ext uri="{FF2B5EF4-FFF2-40B4-BE49-F238E27FC236}">
                <a16:creationId xmlns:a16="http://schemas.microsoft.com/office/drawing/2014/main" id="{A93366C2-97BB-46EF-AA14-175D9E62B5B2}"/>
              </a:ext>
            </a:extLst>
          </p:cNvPr>
          <p:cNvSpPr txBox="1">
            <a:spLocks/>
          </p:cNvSpPr>
          <p:nvPr/>
        </p:nvSpPr>
        <p:spPr bwMode="auto">
          <a:xfrm>
            <a:off x="1063398" y="2408887"/>
            <a:ext cx="10441160" cy="49891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4426" tIns="54426" rIns="54426" bIns="54426"/>
          <a:lstStyle>
            <a:lvl1pPr marL="333375" indent="-333375"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1pPr>
            <a:lvl2pPr marL="1000125" indent="-665163"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2pPr>
            <a:lvl3pPr marL="1700213" indent="-395288"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3pPr>
            <a:lvl4pPr marL="2573338" indent="-614363"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4pPr>
            <a:lvl5pPr marL="3227388" indent="-614363"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0402" indent="-370402" defTabSz="486814">
              <a:spcBef>
                <a:spcPts val="3500"/>
              </a:spcBef>
              <a:buClrTx/>
              <a:buSzPct val="145000"/>
              <a:buFontTx/>
              <a:buChar char="•"/>
            </a:pPr>
            <a:r>
              <a:rPr lang="en-US" altLang="zh-CN" sz="2667">
                <a:solidFill>
                  <a:srgbClr val="000000"/>
                </a:solidFill>
                <a:latin typeface="Arial" panose="020B0604020202020204" pitchFamily="34" charset="0"/>
                <a:cs typeface="Arial" panose="020B0604020202020204" pitchFamily="34" charset="0"/>
              </a:rPr>
              <a:t>Three main advantages</a:t>
            </a:r>
            <a:r>
              <a:rPr lang="en-US" altLang="zh-CN" sz="2667">
                <a:solidFill>
                  <a:srgbClr val="000000"/>
                </a:solidFill>
                <a:latin typeface="Arial" panose="020B0604020202020204" pitchFamily="34" charset="0"/>
                <a:cs typeface="Arial" panose="020B0604020202020204" pitchFamily="34" charset="0"/>
                <a:sym typeface="Wingdings" panose="05000000000000000000" pitchFamily="2" charset="2"/>
              </a:rPr>
              <a:t>:</a:t>
            </a:r>
            <a:endParaRPr lang="en-US" altLang="zh-CN" sz="2667" dirty="0">
              <a:solidFill>
                <a:srgbClr val="000000"/>
              </a:solidFill>
              <a:latin typeface="Arial" panose="020B0604020202020204" pitchFamily="34" charset="0"/>
              <a:cs typeface="Arial" panose="020B0604020202020204" pitchFamily="34" charset="0"/>
            </a:endParaRPr>
          </a:p>
          <a:p>
            <a:pPr marL="926005" lvl="1" indent="-370402" defTabSz="486814">
              <a:spcBef>
                <a:spcPts val="1250"/>
              </a:spcBef>
              <a:buClrTx/>
              <a:buSzPct val="145000"/>
            </a:pPr>
            <a:r>
              <a:rPr lang="en-US" altLang="zh-CN" sz="2667">
                <a:solidFill>
                  <a:srgbClr val="000000"/>
                </a:solidFill>
                <a:latin typeface="Arial" panose="020B0604020202020204" pitchFamily="34" charset="0"/>
                <a:cs typeface="Arial" panose="020B0604020202020204" pitchFamily="34" charset="0"/>
              </a:rPr>
              <a:t>Good visual quality.</a:t>
            </a:r>
            <a:endParaRPr lang="en-US" altLang="zh-CN" sz="2667" dirty="0">
              <a:solidFill>
                <a:srgbClr val="000000"/>
              </a:solidFill>
              <a:latin typeface="Arial" panose="020B0604020202020204" pitchFamily="34" charset="0"/>
              <a:cs typeface="Arial" panose="020B0604020202020204" pitchFamily="34" charset="0"/>
            </a:endParaRPr>
          </a:p>
          <a:p>
            <a:pPr marL="926005" lvl="1" indent="-370402" defTabSz="486814">
              <a:spcBef>
                <a:spcPts val="1250"/>
              </a:spcBef>
              <a:buClrTx/>
              <a:buSzPct val="145000"/>
            </a:pPr>
            <a:r>
              <a:rPr lang="en-US" altLang="zh-CN" sz="2667">
                <a:solidFill>
                  <a:srgbClr val="000000"/>
                </a:solidFill>
                <a:latin typeface="Arial" panose="020B0604020202020204" pitchFamily="34" charset="0"/>
                <a:cs typeface="Arial" panose="020B0604020202020204" pitchFamily="34" charset="0"/>
              </a:rPr>
              <a:t>Very stable.</a:t>
            </a:r>
            <a:endParaRPr lang="en-US" altLang="zh-CN" sz="2667" dirty="0">
              <a:solidFill>
                <a:srgbClr val="000000"/>
              </a:solidFill>
              <a:latin typeface="Arial" panose="020B0604020202020204" pitchFamily="34" charset="0"/>
              <a:cs typeface="Arial" panose="020B0604020202020204" pitchFamily="34" charset="0"/>
            </a:endParaRPr>
          </a:p>
          <a:p>
            <a:pPr marL="926005" lvl="1" indent="-370402" defTabSz="486814">
              <a:spcBef>
                <a:spcPts val="1250"/>
              </a:spcBef>
              <a:buClrTx/>
              <a:buSzPct val="145000"/>
            </a:pPr>
            <a:r>
              <a:rPr lang="en-US" altLang="zh-CN" sz="2667">
                <a:solidFill>
                  <a:srgbClr val="000000"/>
                </a:solidFill>
                <a:latin typeface="Arial" panose="020B0604020202020204" pitchFamily="34" charset="0"/>
                <a:cs typeface="Arial" panose="020B0604020202020204" pitchFamily="34" charset="0"/>
              </a:rPr>
              <a:t>Running fast.</a:t>
            </a:r>
            <a:endParaRPr lang="zh-CN" altLang="zh-CN" sz="2667" dirty="0">
              <a:solidFill>
                <a:srgbClr val="000000"/>
              </a:solidFill>
              <a:latin typeface="Arial" panose="020B06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21B09E26-6471-45EF-9855-7F39684BC5D4}"/>
              </a:ext>
            </a:extLst>
          </p:cNvPr>
          <p:cNvSpPr txBox="1">
            <a:spLocks/>
          </p:cNvSpPr>
          <p:nvPr/>
        </p:nvSpPr>
        <p:spPr bwMode="auto">
          <a:xfrm>
            <a:off x="1063398" y="4835485"/>
            <a:ext cx="10441160" cy="133721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4426" tIns="54426" rIns="54426" bIns="54426"/>
          <a:lstStyle>
            <a:lvl1pPr marL="333375" indent="-333375"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1pPr>
            <a:lvl2pPr marL="1000125" indent="-665163"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2pPr>
            <a:lvl3pPr marL="1700213" indent="-395288"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3pPr>
            <a:lvl4pPr marL="2573338" indent="-614363"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4pPr>
            <a:lvl5pPr marL="3227388" indent="-614363"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0402" indent="-370402" defTabSz="486814">
              <a:spcBef>
                <a:spcPts val="3500"/>
              </a:spcBef>
              <a:buClrTx/>
              <a:buSzPct val="145000"/>
              <a:buFontTx/>
              <a:buChar char="•"/>
            </a:pPr>
            <a:r>
              <a:rPr lang="en-US" altLang="zh-CN" sz="2667">
                <a:solidFill>
                  <a:srgbClr val="000000"/>
                </a:solidFill>
                <a:latin typeface="Arial" panose="020B0604020202020204" pitchFamily="34" charset="0"/>
                <a:cs typeface="Arial" panose="020B0604020202020204" pitchFamily="34" charset="0"/>
              </a:rPr>
              <a:t>A comprehensive evaluation was conducted to show SizePairs outperforms the SOTA methods.</a:t>
            </a:r>
            <a:endParaRPr lang="zh-CN" altLang="zh-CN" sz="2667"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01">
                                            <p:txEl>
                                              <p:pRg st="0" end="0"/>
                                            </p:txEl>
                                          </p:spTgt>
                                        </p:tgtEl>
                                        <p:attrNameLst>
                                          <p:attrName>style.visibility</p:attrName>
                                        </p:attrNameLst>
                                      </p:cBhvr>
                                      <p:to>
                                        <p:strVal val="visible"/>
                                      </p:to>
                                    </p:set>
                                    <p:animEffect transition="in" filter="fade">
                                      <p:cBhvr>
                                        <p:cTn id="7" dur="250"/>
                                        <p:tgtEl>
                                          <p:spTgt spid="512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1" grpId="0" uiExpand="1" build="p"/>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F6379367-01D0-4D1A-BCC9-32DBBB27C8A2}"/>
              </a:ext>
            </a:extLst>
          </p:cNvPr>
          <p:cNvSpPr>
            <a:spLocks noGrp="1"/>
          </p:cNvSpPr>
          <p:nvPr>
            <p:ph type="body" idx="4294967295"/>
          </p:nvPr>
        </p:nvSpPr>
        <p:spPr bwMode="auto">
          <a:xfrm>
            <a:off x="755407" y="2168860"/>
            <a:ext cx="11366500" cy="251951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54426" tIns="54426" rIns="54426" bIns="54426" rtlCol="0">
            <a:normAutofit/>
          </a:bodyPr>
          <a:lstStyle/>
          <a:p>
            <a:pPr marL="362465" indent="-362465" defTabSz="476231">
              <a:spcBef>
                <a:spcPts val="3417"/>
              </a:spcBef>
              <a:buSzPct val="145000"/>
              <a:buFontTx/>
              <a:buChar char="•"/>
            </a:pPr>
            <a:r>
              <a:rPr lang="en-US" altLang="zh-CN" sz="2917">
                <a:solidFill>
                  <a:srgbClr val="000000"/>
                </a:solidFill>
                <a:latin typeface="Arial" panose="020B0604020202020204" pitchFamily="34" charset="0"/>
                <a:cs typeface="Arial" panose="020B0604020202020204" pitchFamily="34" charset="0"/>
              </a:rPr>
              <a:t>Incremental algorithms that can </a:t>
            </a:r>
            <a:r>
              <a:rPr lang="en-US" altLang="zh-CN" sz="2917">
                <a:solidFill>
                  <a:srgbClr val="C00000"/>
                </a:solidFill>
                <a:latin typeface="Arial" panose="020B0604020202020204" pitchFamily="34" charset="0"/>
                <a:cs typeface="Arial" panose="020B0604020202020204" pitchFamily="34" charset="0"/>
              </a:rPr>
              <a:t>dynamically</a:t>
            </a:r>
            <a:r>
              <a:rPr lang="en-US" altLang="zh-CN" sz="2917">
                <a:solidFill>
                  <a:srgbClr val="000000"/>
                </a:solidFill>
                <a:latin typeface="Arial" panose="020B0604020202020204" pitchFamily="34" charset="0"/>
                <a:cs typeface="Arial" panose="020B0604020202020204" pitchFamily="34" charset="0"/>
              </a:rPr>
              <a:t> update the global layout tree.</a:t>
            </a:r>
            <a:endParaRPr lang="en-US" altLang="zh-CN" sz="2917">
              <a:solidFill>
                <a:srgbClr val="C00000"/>
              </a:solidFill>
              <a:latin typeface="Arial" panose="020B0604020202020204" pitchFamily="34" charset="0"/>
              <a:cs typeface="Arial" panose="020B0604020202020204" pitchFamily="34" charset="0"/>
            </a:endParaRPr>
          </a:p>
        </p:txBody>
      </p:sp>
      <p:sp>
        <p:nvSpPr>
          <p:cNvPr id="52226" name="Rectangle 2">
            <a:extLst>
              <a:ext uri="{FF2B5EF4-FFF2-40B4-BE49-F238E27FC236}">
                <a16:creationId xmlns:a16="http://schemas.microsoft.com/office/drawing/2014/main" id="{4F674F9F-1773-41E7-8619-9A066417FD2A}"/>
              </a:ext>
            </a:extLst>
          </p:cNvPr>
          <p:cNvSpPr>
            <a:spLocks noGrp="1"/>
          </p:cNvSpPr>
          <p:nvPr>
            <p:ph type="title" idx="4294967295"/>
          </p:nvPr>
        </p:nvSpPr>
        <p:spPr bwMode="auto">
          <a:xfrm>
            <a:off x="381000" y="275167"/>
            <a:ext cx="11366500" cy="11840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100" tIns="45720" rIns="38100" bIns="45720" rtlCol="0" anchor="b">
            <a:normAutofit/>
          </a:bodyPr>
          <a:lstStyle/>
          <a:p>
            <a:r>
              <a:rPr lang="zh-CN" altLang="zh-CN">
                <a:solidFill>
                  <a:srgbClr val="C00000"/>
                </a:solidFill>
                <a:latin typeface="Arial" panose="020B0604020202020204" pitchFamily="34" charset="0"/>
                <a:cs typeface="Arial" panose="020B0604020202020204" pitchFamily="34" charset="0"/>
              </a:rPr>
              <a:t>Future Work</a:t>
            </a:r>
          </a:p>
        </p:txBody>
      </p:sp>
      <p:sp>
        <p:nvSpPr>
          <p:cNvPr id="4" name="灯片编号占位符 3">
            <a:extLst>
              <a:ext uri="{FF2B5EF4-FFF2-40B4-BE49-F238E27FC236}">
                <a16:creationId xmlns:a16="http://schemas.microsoft.com/office/drawing/2014/main" id="{59487CFF-699A-40BD-ACE9-03BDF48AE3EF}"/>
              </a:ext>
            </a:extLst>
          </p:cNvPr>
          <p:cNvSpPr>
            <a:spLocks noGrp="1"/>
          </p:cNvSpPr>
          <p:nvPr>
            <p:ph type="sldNum" sz="quarter" idx="10"/>
          </p:nvPr>
        </p:nvSpPr>
        <p:spPr/>
        <p:txBody>
          <a:bodyPr/>
          <a:lstStyle/>
          <a:p>
            <a:fld id="{E1EC0364-EED2-479F-9FC0-3C637C2ED495}" type="slidenum">
              <a:rPr lang="zh-CN" altLang="zh-CN" smtClean="0"/>
              <a:pPr/>
              <a:t>41</a:t>
            </a:fld>
            <a:endParaRPr lang="zh-CN" altLang="zh-CN"/>
          </a:p>
        </p:txBody>
      </p:sp>
      <p:sp>
        <p:nvSpPr>
          <p:cNvPr id="5" name="Rectangle 1">
            <a:extLst>
              <a:ext uri="{FF2B5EF4-FFF2-40B4-BE49-F238E27FC236}">
                <a16:creationId xmlns:a16="http://schemas.microsoft.com/office/drawing/2014/main" id="{A41C363A-30BF-453A-A991-21B72A5CD242}"/>
              </a:ext>
            </a:extLst>
          </p:cNvPr>
          <p:cNvSpPr txBox="1">
            <a:spLocks/>
          </p:cNvSpPr>
          <p:nvPr/>
        </p:nvSpPr>
        <p:spPr bwMode="auto">
          <a:xfrm>
            <a:off x="755407" y="3126759"/>
            <a:ext cx="11366500" cy="137681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4426" tIns="54426" rIns="54426" bIns="54426"/>
          <a:lstStyle>
            <a:lvl1pPr marL="333375" indent="-333375"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1pPr>
            <a:lvl2pPr marL="1000125" indent="-665163"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2pPr>
            <a:lvl3pPr marL="1700213" indent="-395288"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3pPr>
            <a:lvl4pPr marL="2573338" indent="-614363"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4pPr>
            <a:lvl5pPr marL="3227388" indent="-614363"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2465" indent="-362465" defTabSz="476231">
              <a:spcBef>
                <a:spcPts val="3417"/>
              </a:spcBef>
              <a:buClrTx/>
              <a:buSzPct val="145000"/>
              <a:buFontTx/>
              <a:buChar char="•"/>
            </a:pPr>
            <a:r>
              <a:rPr lang="en-US" altLang="zh-CN" sz="2917">
                <a:solidFill>
                  <a:srgbClr val="000000"/>
                </a:solidFill>
                <a:latin typeface="Arial" panose="020B0604020202020204" pitchFamily="34" charset="0"/>
                <a:cs typeface="Arial" panose="020B0604020202020204" pitchFamily="34" charset="0"/>
              </a:rPr>
              <a:t>User Study to understand the </a:t>
            </a:r>
            <a:r>
              <a:rPr lang="en-US" altLang="zh-CN" sz="2917">
                <a:solidFill>
                  <a:srgbClr val="C00000"/>
                </a:solidFill>
                <a:latin typeface="Arial" panose="020B0604020202020204" pitchFamily="34" charset="0"/>
                <a:cs typeface="Arial" panose="020B0604020202020204" pitchFamily="34" charset="0"/>
              </a:rPr>
              <a:t>trade-off</a:t>
            </a:r>
            <a:r>
              <a:rPr lang="en-US" altLang="zh-CN" sz="2917">
                <a:solidFill>
                  <a:srgbClr val="000000"/>
                </a:solidFill>
                <a:latin typeface="Arial" panose="020B0604020202020204" pitchFamily="34" charset="0"/>
                <a:cs typeface="Arial" panose="020B0604020202020204" pitchFamily="34" charset="0"/>
              </a:rPr>
              <a:t> between visual quality and stability.</a:t>
            </a:r>
            <a:endParaRPr lang="en-US" altLang="zh-CN" sz="2917" dirty="0">
              <a:solidFill>
                <a:srgbClr val="000000"/>
              </a:solidFill>
              <a:latin typeface="Arial" panose="020B06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7424D0D9-B232-4717-A888-15830706E34B}"/>
              </a:ext>
            </a:extLst>
          </p:cNvPr>
          <p:cNvSpPr txBox="1">
            <a:spLocks/>
          </p:cNvSpPr>
          <p:nvPr/>
        </p:nvSpPr>
        <p:spPr bwMode="auto">
          <a:xfrm>
            <a:off x="757463" y="4250697"/>
            <a:ext cx="11366500" cy="137681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4426" tIns="54426" rIns="54426" bIns="54426"/>
          <a:lstStyle>
            <a:lvl1pPr marL="333375" indent="-333375"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1pPr>
            <a:lvl2pPr marL="1000125" indent="-665163"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2pPr>
            <a:lvl3pPr marL="1700213" indent="-395288"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3pPr>
            <a:lvl4pPr marL="2573338" indent="-614363"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4pPr>
            <a:lvl5pPr marL="3227388" indent="-614363"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2465" indent="-362465" defTabSz="476231">
              <a:spcBef>
                <a:spcPts val="3417"/>
              </a:spcBef>
              <a:buClrTx/>
              <a:buSzPct val="145000"/>
              <a:buFontTx/>
              <a:buChar char="•"/>
            </a:pPr>
            <a:r>
              <a:rPr lang="en-US" altLang="zh-CN" sz="2917">
                <a:solidFill>
                  <a:schemeClr val="tx1"/>
                </a:solidFill>
                <a:latin typeface="Arial" panose="020B0604020202020204" pitchFamily="34" charset="0"/>
                <a:cs typeface="Arial" panose="020B0604020202020204" pitchFamily="34" charset="0"/>
              </a:rPr>
              <a:t>The</a:t>
            </a:r>
            <a:r>
              <a:rPr lang="en-US" altLang="zh-CN" sz="2917">
                <a:solidFill>
                  <a:srgbClr val="C00000"/>
                </a:solidFill>
                <a:latin typeface="Arial" panose="020B0604020202020204" pitchFamily="34" charset="0"/>
                <a:cs typeface="Arial" panose="020B0604020202020204" pitchFamily="34" charset="0"/>
              </a:rPr>
              <a:t> compensation idea </a:t>
            </a:r>
            <a:r>
              <a:rPr lang="en-US" altLang="zh-CN" sz="2917">
                <a:solidFill>
                  <a:schemeClr val="tx1"/>
                </a:solidFill>
                <a:latin typeface="Arial" panose="020B0604020202020204" pitchFamily="34" charset="0"/>
                <a:cs typeface="Arial" panose="020B0604020202020204" pitchFamily="34" charset="0"/>
              </a:rPr>
              <a:t>can be extended in other visualization forms.</a:t>
            </a:r>
            <a:endParaRPr lang="en-US" altLang="zh-CN" sz="2917"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descr="More details can be found from:…">
            <a:extLst>
              <a:ext uri="{FF2B5EF4-FFF2-40B4-BE49-F238E27FC236}">
                <a16:creationId xmlns:a16="http://schemas.microsoft.com/office/drawing/2014/main" id="{6C438C70-E476-4150-AE23-9803CFDC318C}"/>
              </a:ext>
            </a:extLst>
          </p:cNvPr>
          <p:cNvSpPr txBox="1">
            <a:spLocks/>
          </p:cNvSpPr>
          <p:nvPr/>
        </p:nvSpPr>
        <p:spPr bwMode="auto">
          <a:xfrm>
            <a:off x="2476500" y="2231811"/>
            <a:ext cx="5316348" cy="7010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2333" tIns="42333" rIns="42333" bIns="42333" anchor="ctr">
            <a:spAutoFit/>
          </a:bodyPr>
          <a:lstStyle>
            <a:lvl1pPr defTabSz="584200">
              <a:defRPr sz="3400">
                <a:solidFill>
                  <a:srgbClr val="000000"/>
                </a:solidFill>
                <a:latin typeface="Helvetica Neue" charset="0"/>
                <a:ea typeface="Helvetica Neue" charset="0"/>
                <a:cs typeface="Helvetica Neue" charset="0"/>
                <a:sym typeface="Helvetica Neue" charset="0"/>
              </a:defRPr>
            </a:lvl1pPr>
            <a:lvl2pPr defTabSz="584200">
              <a:defRPr sz="3400">
                <a:solidFill>
                  <a:srgbClr val="000000"/>
                </a:solidFill>
                <a:latin typeface="Helvetica Neue" charset="0"/>
                <a:ea typeface="Helvetica Neue" charset="0"/>
                <a:cs typeface="Helvetica Neue" charset="0"/>
                <a:sym typeface="Helvetica Neue" charset="0"/>
              </a:defRPr>
            </a:lvl2pPr>
            <a:lvl3pPr defTabSz="584200">
              <a:defRPr sz="3400">
                <a:solidFill>
                  <a:srgbClr val="000000"/>
                </a:solidFill>
                <a:latin typeface="Helvetica Neue" charset="0"/>
                <a:ea typeface="Helvetica Neue" charset="0"/>
                <a:cs typeface="Helvetica Neue" charset="0"/>
                <a:sym typeface="Helvetica Neue" charset="0"/>
              </a:defRPr>
            </a:lvl3pPr>
            <a:lvl4pPr defTabSz="584200">
              <a:defRPr sz="3400">
                <a:solidFill>
                  <a:srgbClr val="000000"/>
                </a:solidFill>
                <a:latin typeface="Helvetica Neue" charset="0"/>
                <a:ea typeface="Helvetica Neue" charset="0"/>
                <a:cs typeface="Helvetica Neue" charset="0"/>
                <a:sym typeface="Helvetica Neue" charset="0"/>
              </a:defRPr>
            </a:lvl4pPr>
            <a:lvl5pPr defTabSz="584200">
              <a:defRPr sz="3400">
                <a:solidFill>
                  <a:srgbClr val="000000"/>
                </a:solidFill>
                <a:latin typeface="Helvetica Neue" charset="0"/>
                <a:ea typeface="Helvetica Neue" charset="0"/>
                <a:cs typeface="Helvetica Neue" charset="0"/>
                <a:sym typeface="Helvetica Neue" charset="0"/>
              </a:defRPr>
            </a:lvl5pPr>
            <a:lvl6pPr marL="4572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r>
              <a:rPr lang="zh-CN" altLang="zh-CN" sz="2000" dirty="0">
                <a:latin typeface="Arial" panose="020B0604020202020204" pitchFamily="34" charset="0"/>
                <a:cs typeface="Arial" panose="020B0604020202020204" pitchFamily="34" charset="0"/>
                <a:sym typeface="Arial" panose="020B0604020202020204" pitchFamily="34" charset="0"/>
              </a:rPr>
              <a:t>More details can be found from:</a:t>
            </a:r>
          </a:p>
          <a:p>
            <a:r>
              <a:rPr lang="en-US" altLang="zh-CN" sz="2000" u="sng">
                <a:solidFill>
                  <a:srgbClr val="0000FF"/>
                </a:solidFill>
                <a:latin typeface="Arial" panose="020B0604020202020204" pitchFamily="34" charset="0"/>
                <a:cs typeface="Arial" panose="020B0604020202020204" pitchFamily="34" charset="0"/>
                <a:sym typeface="Arial" panose="020B0604020202020204" pitchFamily="34" charset="0"/>
              </a:rPr>
              <a:t>http://www.yunhaiwang.net/vis2022/SizePairs/</a:t>
            </a:r>
            <a:endParaRPr lang="zh-CN" altLang="zh-CN" sz="2000" u="sng" dirty="0">
              <a:solidFill>
                <a:srgbClr val="0000FF"/>
              </a:solidFill>
              <a:latin typeface="Arial" panose="020B0604020202020204" pitchFamily="34" charset="0"/>
              <a:cs typeface="Arial" panose="020B0604020202020204" pitchFamily="34" charset="0"/>
              <a:sym typeface="Arial" panose="020B0604020202020204" pitchFamily="34" charset="0"/>
            </a:endParaRPr>
          </a:p>
        </p:txBody>
      </p:sp>
      <p:sp>
        <p:nvSpPr>
          <p:cNvPr id="33" name="Rectangle 1">
            <a:extLst>
              <a:ext uri="{FF2B5EF4-FFF2-40B4-BE49-F238E27FC236}">
                <a16:creationId xmlns:a16="http://schemas.microsoft.com/office/drawing/2014/main" id="{4D5ACB33-8DB0-4479-8FE0-D6BCB21ADF7A}"/>
              </a:ext>
            </a:extLst>
          </p:cNvPr>
          <p:cNvSpPr txBox="1">
            <a:spLocks/>
          </p:cNvSpPr>
          <p:nvPr/>
        </p:nvSpPr>
        <p:spPr bwMode="auto">
          <a:xfrm>
            <a:off x="2375587" y="978487"/>
            <a:ext cx="8382000" cy="1562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4426" tIns="54426" rIns="54426" bIns="54426" anchor="ctr"/>
          <a:lstStyle>
            <a:lvl1pPr marL="333375" indent="-333375"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1pPr>
            <a:lvl2pPr marL="1000125" indent="-665163"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2pPr>
            <a:lvl3pPr marL="1700213" indent="-395288"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3pPr>
            <a:lvl4pPr marL="2573338" indent="-614363"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4pPr>
            <a:lvl5pPr marL="3227388" indent="-614363" algn="l" rtl="0" fontAlgn="base" hangingPunct="0">
              <a:spcBef>
                <a:spcPts val="400"/>
              </a:spcBef>
              <a:spcAft>
                <a:spcPct val="0"/>
              </a:spcAft>
              <a:buClr>
                <a:srgbClr val="76B6F2"/>
              </a:buClr>
              <a:buSzPct val="100000"/>
              <a:buChar char="»"/>
              <a:defRPr sz="3400" kern="1200">
                <a:solidFill>
                  <a:srgbClr val="262626"/>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Tx/>
              <a:buNone/>
            </a:pPr>
            <a:r>
              <a:rPr lang="zh-CN" altLang="zh-CN" sz="4167" dirty="0">
                <a:solidFill>
                  <a:srgbClr val="BE0204"/>
                </a:solidFill>
                <a:latin typeface="Arial" panose="020B0604020202020204" pitchFamily="34" charset="0"/>
                <a:cs typeface="Arial" panose="020B0604020202020204" pitchFamily="34" charset="0"/>
              </a:rPr>
              <a:t>Thank You!</a:t>
            </a:r>
          </a:p>
        </p:txBody>
      </p:sp>
      <p:sp>
        <p:nvSpPr>
          <p:cNvPr id="32" name="Text Box 2" descr="More details can be found from:…">
            <a:extLst>
              <a:ext uri="{FF2B5EF4-FFF2-40B4-BE49-F238E27FC236}">
                <a16:creationId xmlns:a16="http://schemas.microsoft.com/office/drawing/2014/main" id="{EB37030B-5B4B-6C63-AE49-0438CB5801B1}"/>
              </a:ext>
            </a:extLst>
          </p:cNvPr>
          <p:cNvSpPr txBox="1">
            <a:spLocks/>
          </p:cNvSpPr>
          <p:nvPr/>
        </p:nvSpPr>
        <p:spPr bwMode="auto">
          <a:xfrm>
            <a:off x="2476500" y="3222511"/>
            <a:ext cx="968748" cy="393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2333" tIns="42333" rIns="42333" bIns="42333" anchor="ctr">
            <a:spAutoFit/>
          </a:bodyPr>
          <a:lstStyle>
            <a:lvl1pPr defTabSz="584200">
              <a:defRPr sz="3400">
                <a:solidFill>
                  <a:srgbClr val="000000"/>
                </a:solidFill>
                <a:latin typeface="Helvetica Neue" charset="0"/>
                <a:ea typeface="Helvetica Neue" charset="0"/>
                <a:cs typeface="Helvetica Neue" charset="0"/>
                <a:sym typeface="Helvetica Neue" charset="0"/>
              </a:defRPr>
            </a:lvl1pPr>
            <a:lvl2pPr defTabSz="584200">
              <a:defRPr sz="3400">
                <a:solidFill>
                  <a:srgbClr val="000000"/>
                </a:solidFill>
                <a:latin typeface="Helvetica Neue" charset="0"/>
                <a:ea typeface="Helvetica Neue" charset="0"/>
                <a:cs typeface="Helvetica Neue" charset="0"/>
                <a:sym typeface="Helvetica Neue" charset="0"/>
              </a:defRPr>
            </a:lvl2pPr>
            <a:lvl3pPr defTabSz="584200">
              <a:defRPr sz="3400">
                <a:solidFill>
                  <a:srgbClr val="000000"/>
                </a:solidFill>
                <a:latin typeface="Helvetica Neue" charset="0"/>
                <a:ea typeface="Helvetica Neue" charset="0"/>
                <a:cs typeface="Helvetica Neue" charset="0"/>
                <a:sym typeface="Helvetica Neue" charset="0"/>
              </a:defRPr>
            </a:lvl3pPr>
            <a:lvl4pPr defTabSz="584200">
              <a:defRPr sz="3400">
                <a:solidFill>
                  <a:srgbClr val="000000"/>
                </a:solidFill>
                <a:latin typeface="Helvetica Neue" charset="0"/>
                <a:ea typeface="Helvetica Neue" charset="0"/>
                <a:cs typeface="Helvetica Neue" charset="0"/>
                <a:sym typeface="Helvetica Neue" charset="0"/>
              </a:defRPr>
            </a:lvl4pPr>
            <a:lvl5pPr defTabSz="584200">
              <a:defRPr sz="3400">
                <a:solidFill>
                  <a:srgbClr val="000000"/>
                </a:solidFill>
                <a:latin typeface="Helvetica Neue" charset="0"/>
                <a:ea typeface="Helvetica Neue" charset="0"/>
                <a:cs typeface="Helvetica Neue" charset="0"/>
                <a:sym typeface="Helvetica Neue" charset="0"/>
              </a:defRPr>
            </a:lvl5pPr>
            <a:lvl6pPr marL="4572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r>
              <a:rPr lang="en-US" altLang="zh-CN" sz="2000">
                <a:latin typeface="Arial" panose="020B0604020202020204" pitchFamily="34" charset="0"/>
                <a:cs typeface="Arial" panose="020B0604020202020204" pitchFamily="34" charset="0"/>
                <a:sym typeface="Arial" panose="020B0604020202020204" pitchFamily="34" charset="0"/>
              </a:rPr>
              <a:t>Contact</a:t>
            </a:r>
            <a:endParaRPr lang="zh-CN" altLang="zh-CN" sz="2000" u="sng" dirty="0">
              <a:solidFill>
                <a:srgbClr val="0000FF"/>
              </a:solidFill>
              <a:latin typeface="Arial" panose="020B0604020202020204" pitchFamily="34" charset="0"/>
              <a:cs typeface="Arial" panose="020B0604020202020204" pitchFamily="34" charset="0"/>
              <a:sym typeface="Arial" panose="020B0604020202020204" pitchFamily="34" charset="0"/>
            </a:endParaRPr>
          </a:p>
        </p:txBody>
      </p:sp>
      <p:sp>
        <p:nvSpPr>
          <p:cNvPr id="61" name="Text Box 2" descr="More details can be found from:…">
            <a:extLst>
              <a:ext uri="{FF2B5EF4-FFF2-40B4-BE49-F238E27FC236}">
                <a16:creationId xmlns:a16="http://schemas.microsoft.com/office/drawing/2014/main" id="{AF0F4057-8FBB-45DC-B3AF-26E2EFE51E61}"/>
              </a:ext>
            </a:extLst>
          </p:cNvPr>
          <p:cNvSpPr txBox="1">
            <a:spLocks/>
          </p:cNvSpPr>
          <p:nvPr/>
        </p:nvSpPr>
        <p:spPr bwMode="auto">
          <a:xfrm>
            <a:off x="2814306" y="3615980"/>
            <a:ext cx="2781744" cy="7010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2333" tIns="42333" rIns="42333" bIns="42333" anchor="ctr">
            <a:spAutoFit/>
          </a:bodyPr>
          <a:lstStyle>
            <a:lvl1pPr defTabSz="584200">
              <a:defRPr sz="3400">
                <a:solidFill>
                  <a:srgbClr val="000000"/>
                </a:solidFill>
                <a:latin typeface="Helvetica Neue" charset="0"/>
                <a:ea typeface="Helvetica Neue" charset="0"/>
                <a:cs typeface="Helvetica Neue" charset="0"/>
                <a:sym typeface="Helvetica Neue" charset="0"/>
              </a:defRPr>
            </a:lvl1pPr>
            <a:lvl2pPr defTabSz="584200">
              <a:defRPr sz="3400">
                <a:solidFill>
                  <a:srgbClr val="000000"/>
                </a:solidFill>
                <a:latin typeface="Helvetica Neue" charset="0"/>
                <a:ea typeface="Helvetica Neue" charset="0"/>
                <a:cs typeface="Helvetica Neue" charset="0"/>
                <a:sym typeface="Helvetica Neue" charset="0"/>
              </a:defRPr>
            </a:lvl2pPr>
            <a:lvl3pPr defTabSz="584200">
              <a:defRPr sz="3400">
                <a:solidFill>
                  <a:srgbClr val="000000"/>
                </a:solidFill>
                <a:latin typeface="Helvetica Neue" charset="0"/>
                <a:ea typeface="Helvetica Neue" charset="0"/>
                <a:cs typeface="Helvetica Neue" charset="0"/>
                <a:sym typeface="Helvetica Neue" charset="0"/>
              </a:defRPr>
            </a:lvl3pPr>
            <a:lvl4pPr defTabSz="584200">
              <a:defRPr sz="3400">
                <a:solidFill>
                  <a:srgbClr val="000000"/>
                </a:solidFill>
                <a:latin typeface="Helvetica Neue" charset="0"/>
                <a:ea typeface="Helvetica Neue" charset="0"/>
                <a:cs typeface="Helvetica Neue" charset="0"/>
                <a:sym typeface="Helvetica Neue" charset="0"/>
              </a:defRPr>
            </a:lvl4pPr>
            <a:lvl5pPr defTabSz="584200">
              <a:defRPr sz="3400">
                <a:solidFill>
                  <a:srgbClr val="000000"/>
                </a:solidFill>
                <a:latin typeface="Helvetica Neue" charset="0"/>
                <a:ea typeface="Helvetica Neue" charset="0"/>
                <a:cs typeface="Helvetica Neue" charset="0"/>
                <a:sym typeface="Helvetica Neue" charset="0"/>
              </a:defRPr>
            </a:lvl5pPr>
            <a:lvl6pPr marL="4572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6pPr>
            <a:lvl7pPr marL="9144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7pPr>
            <a:lvl8pPr marL="13716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8pPr>
            <a:lvl9pPr marL="1828800" defTabSz="584200" fontAlgn="base" hangingPunct="0">
              <a:spcBef>
                <a:spcPct val="0"/>
              </a:spcBef>
              <a:spcAft>
                <a:spcPct val="0"/>
              </a:spcAft>
              <a:defRPr sz="3400">
                <a:solidFill>
                  <a:srgbClr val="000000"/>
                </a:solidFill>
                <a:latin typeface="Helvetica Neue" charset="0"/>
                <a:ea typeface="Helvetica Neue" charset="0"/>
                <a:cs typeface="Helvetica Neue" charset="0"/>
                <a:sym typeface="Helvetica Neue" charset="0"/>
              </a:defRPr>
            </a:lvl9pPr>
          </a:lstStyle>
          <a:p>
            <a:r>
              <a:rPr lang="en-US" altLang="zh-CN" sz="2000">
                <a:latin typeface="Arial" panose="020B0604020202020204" pitchFamily="34" charset="0"/>
                <a:cs typeface="Arial" panose="020B0604020202020204" pitchFamily="34" charset="0"/>
                <a:sym typeface="Arial" panose="020B0604020202020204" pitchFamily="34" charset="0"/>
              </a:rPr>
              <a:t>+86 17562769027</a:t>
            </a:r>
          </a:p>
          <a:p>
            <a:r>
              <a:rPr lang="en-US" altLang="zh-CN" sz="2000">
                <a:latin typeface="Arial" panose="020B0604020202020204" pitchFamily="34" charset="0"/>
                <a:cs typeface="Arial" panose="020B0604020202020204" pitchFamily="34" charset="0"/>
                <a:sym typeface="Arial" panose="020B0604020202020204" pitchFamily="34" charset="0"/>
                <a:hlinkClick r:id="rId3"/>
              </a:rPr>
              <a:t>hatch.on27@gmail.com</a:t>
            </a:r>
            <a:endParaRPr lang="en-US" altLang="zh-CN" sz="200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3" nodeType="clickEffect">
                                  <p:stCondLst>
                                    <p:cond delay="0"/>
                                  </p:stCondLst>
                                  <p:childTnLst>
                                    <p:set>
                                      <p:cBhvr>
                                        <p:cTn id="6" dur="1" fill="hold">
                                          <p:stCondLst>
                                            <p:cond delay="0"/>
                                          </p:stCondLst>
                                        </p:cTn>
                                        <p:tgtEl>
                                          <p:spTgt spid="33">
                                            <p:bg/>
                                          </p:spTgt>
                                        </p:tgtEl>
                                        <p:attrNameLst>
                                          <p:attrName>style.visibility</p:attrName>
                                        </p:attrNameLst>
                                      </p:cBhvr>
                                      <p:to>
                                        <p:strVal val="visible"/>
                                      </p:to>
                                    </p:set>
                                    <p:animEffect transition="in" filter="fade">
                                      <p:cBhvr>
                                        <p:cTn id="7" dur="500"/>
                                        <p:tgtEl>
                                          <p:spTgt spid="33">
                                            <p:bg/>
                                          </p:spTgt>
                                        </p:tgtEl>
                                      </p:cBhvr>
                                    </p:animEffect>
                                  </p:childTnLst>
                                </p:cTn>
                              </p:par>
                              <p:par>
                                <p:cTn id="8" presetID="10" presetClass="entr" presetSubtype="0" fill="hold" grpId="3" nodeType="withEffect">
                                  <p:stCondLst>
                                    <p:cond delay="0"/>
                                  </p:stCondLst>
                                  <p:childTnLst>
                                    <p:set>
                                      <p:cBhvr>
                                        <p:cTn id="9" dur="1" fill="hold">
                                          <p:stCondLst>
                                            <p:cond delay="0"/>
                                          </p:stCondLst>
                                        </p:cTn>
                                        <p:tgtEl>
                                          <p:spTgt spid="33">
                                            <p:txEl>
                                              <p:pRg st="0" end="0"/>
                                            </p:txEl>
                                          </p:spTgt>
                                        </p:tgtEl>
                                        <p:attrNameLst>
                                          <p:attrName>style.visibility</p:attrName>
                                        </p:attrNameLst>
                                      </p:cBhvr>
                                      <p:to>
                                        <p:strVal val="visible"/>
                                      </p:to>
                                    </p:set>
                                    <p:animEffect transition="in" filter="fade">
                                      <p:cBhvr>
                                        <p:cTn id="10" dur="500"/>
                                        <p:tgtEl>
                                          <p:spTgt spid="33">
                                            <p:txEl>
                                              <p:pRg st="0" end="0"/>
                                            </p:txEl>
                                          </p:spTgt>
                                        </p:tgtEl>
                                      </p:cBhvr>
                                    </p:animEffect>
                                  </p:childTnLst>
                                </p:cTn>
                              </p:par>
                            </p:childTnLst>
                          </p:cTn>
                        </p:par>
                        <p:par>
                          <p:cTn id="11" fill="hold">
                            <p:stCondLst>
                              <p:cond delay="500"/>
                            </p:stCondLst>
                            <p:childTnLst>
                              <p:par>
                                <p:cTn id="12" presetID="32" presetClass="emph" presetSubtype="0" fill="hold" grpId="0" nodeType="afterEffect">
                                  <p:stCondLst>
                                    <p:cond delay="0"/>
                                  </p:stCondLst>
                                  <p:childTnLst>
                                    <p:animRot by="120000">
                                      <p:cBhvr>
                                        <p:cTn id="13" dur="100" fill="hold">
                                          <p:stCondLst>
                                            <p:cond delay="0"/>
                                          </p:stCondLst>
                                        </p:cTn>
                                        <p:tgtEl>
                                          <p:spTgt spid="33">
                                            <p:bg/>
                                          </p:spTgt>
                                        </p:tgtEl>
                                        <p:attrNameLst>
                                          <p:attrName>r</p:attrName>
                                        </p:attrNameLst>
                                      </p:cBhvr>
                                    </p:animRot>
                                    <p:animRot by="-240000">
                                      <p:cBhvr>
                                        <p:cTn id="14" dur="200" fill="hold">
                                          <p:stCondLst>
                                            <p:cond delay="200"/>
                                          </p:stCondLst>
                                        </p:cTn>
                                        <p:tgtEl>
                                          <p:spTgt spid="33">
                                            <p:bg/>
                                          </p:spTgt>
                                        </p:tgtEl>
                                        <p:attrNameLst>
                                          <p:attrName>r</p:attrName>
                                        </p:attrNameLst>
                                      </p:cBhvr>
                                    </p:animRot>
                                    <p:animRot by="240000">
                                      <p:cBhvr>
                                        <p:cTn id="15" dur="200" fill="hold">
                                          <p:stCondLst>
                                            <p:cond delay="400"/>
                                          </p:stCondLst>
                                        </p:cTn>
                                        <p:tgtEl>
                                          <p:spTgt spid="33">
                                            <p:bg/>
                                          </p:spTgt>
                                        </p:tgtEl>
                                        <p:attrNameLst>
                                          <p:attrName>r</p:attrName>
                                        </p:attrNameLst>
                                      </p:cBhvr>
                                    </p:animRot>
                                    <p:animRot by="-240000">
                                      <p:cBhvr>
                                        <p:cTn id="16" dur="200" fill="hold">
                                          <p:stCondLst>
                                            <p:cond delay="600"/>
                                          </p:stCondLst>
                                        </p:cTn>
                                        <p:tgtEl>
                                          <p:spTgt spid="33">
                                            <p:bg/>
                                          </p:spTgt>
                                        </p:tgtEl>
                                        <p:attrNameLst>
                                          <p:attrName>r</p:attrName>
                                        </p:attrNameLst>
                                      </p:cBhvr>
                                    </p:animRot>
                                    <p:animRot by="120000">
                                      <p:cBhvr>
                                        <p:cTn id="17" dur="200" fill="hold">
                                          <p:stCondLst>
                                            <p:cond delay="800"/>
                                          </p:stCondLst>
                                        </p:cTn>
                                        <p:tgtEl>
                                          <p:spTgt spid="33">
                                            <p:bg/>
                                          </p:spTgt>
                                        </p:tgtEl>
                                        <p:attrNameLst>
                                          <p:attrName>r</p:attrName>
                                        </p:attrNameLst>
                                      </p:cBhvr>
                                    </p:animRot>
                                  </p:childTnLst>
                                </p:cTn>
                              </p:par>
                              <p:par>
                                <p:cTn id="18" presetID="32" presetClass="emph" presetSubtype="0" fill="hold" grpId="0" nodeType="withEffect">
                                  <p:stCondLst>
                                    <p:cond delay="0"/>
                                  </p:stCondLst>
                                  <p:childTnLst>
                                    <p:animRot by="120000">
                                      <p:cBhvr>
                                        <p:cTn id="19" dur="100" fill="hold">
                                          <p:stCondLst>
                                            <p:cond delay="0"/>
                                          </p:stCondLst>
                                        </p:cTn>
                                        <p:tgtEl>
                                          <p:spTgt spid="33">
                                            <p:txEl>
                                              <p:pRg st="0" end="0"/>
                                            </p:txEl>
                                          </p:spTgt>
                                        </p:tgtEl>
                                        <p:attrNameLst>
                                          <p:attrName>r</p:attrName>
                                        </p:attrNameLst>
                                      </p:cBhvr>
                                    </p:animRot>
                                    <p:animRot by="-240000">
                                      <p:cBhvr>
                                        <p:cTn id="20" dur="200" fill="hold">
                                          <p:stCondLst>
                                            <p:cond delay="200"/>
                                          </p:stCondLst>
                                        </p:cTn>
                                        <p:tgtEl>
                                          <p:spTgt spid="33">
                                            <p:txEl>
                                              <p:pRg st="0" end="0"/>
                                            </p:txEl>
                                          </p:spTgt>
                                        </p:tgtEl>
                                        <p:attrNameLst>
                                          <p:attrName>r</p:attrName>
                                        </p:attrNameLst>
                                      </p:cBhvr>
                                    </p:animRot>
                                    <p:animRot by="240000">
                                      <p:cBhvr>
                                        <p:cTn id="21" dur="200" fill="hold">
                                          <p:stCondLst>
                                            <p:cond delay="400"/>
                                          </p:stCondLst>
                                        </p:cTn>
                                        <p:tgtEl>
                                          <p:spTgt spid="33">
                                            <p:txEl>
                                              <p:pRg st="0" end="0"/>
                                            </p:txEl>
                                          </p:spTgt>
                                        </p:tgtEl>
                                        <p:attrNameLst>
                                          <p:attrName>r</p:attrName>
                                        </p:attrNameLst>
                                      </p:cBhvr>
                                    </p:animRot>
                                    <p:animRot by="-240000">
                                      <p:cBhvr>
                                        <p:cTn id="22" dur="200" fill="hold">
                                          <p:stCondLst>
                                            <p:cond delay="600"/>
                                          </p:stCondLst>
                                        </p:cTn>
                                        <p:tgtEl>
                                          <p:spTgt spid="33">
                                            <p:txEl>
                                              <p:pRg st="0" end="0"/>
                                            </p:txEl>
                                          </p:spTgt>
                                        </p:tgtEl>
                                        <p:attrNameLst>
                                          <p:attrName>r</p:attrName>
                                        </p:attrNameLst>
                                      </p:cBhvr>
                                    </p:animRot>
                                    <p:animRot by="120000">
                                      <p:cBhvr>
                                        <p:cTn id="23" dur="200" fill="hold">
                                          <p:stCondLst>
                                            <p:cond delay="800"/>
                                          </p:stCondLst>
                                        </p:cTn>
                                        <p:tgtEl>
                                          <p:spTgt spid="33">
                                            <p:txEl>
                                              <p:pRg st="0" end="0"/>
                                            </p:txEl>
                                          </p:spTgt>
                                        </p:tgtEl>
                                        <p:attrNameLst>
                                          <p:attrName>r</p:attrName>
                                        </p:attrNameLst>
                                      </p:cBhvr>
                                    </p:animRot>
                                  </p:childTnLst>
                                </p:cTn>
                              </p:par>
                            </p:childTnLst>
                          </p:cTn>
                        </p:par>
                        <p:par>
                          <p:cTn id="24" fill="hold">
                            <p:stCondLst>
                              <p:cond delay="1500"/>
                            </p:stCondLst>
                            <p:childTnLst>
                              <p:par>
                                <p:cTn id="25" presetID="32" presetClass="emph" presetSubtype="0" fill="hold" grpId="1" nodeType="afterEffect">
                                  <p:stCondLst>
                                    <p:cond delay="300"/>
                                  </p:stCondLst>
                                  <p:childTnLst>
                                    <p:animRot by="120000">
                                      <p:cBhvr>
                                        <p:cTn id="26" dur="100" fill="hold">
                                          <p:stCondLst>
                                            <p:cond delay="0"/>
                                          </p:stCondLst>
                                        </p:cTn>
                                        <p:tgtEl>
                                          <p:spTgt spid="33">
                                            <p:bg/>
                                          </p:spTgt>
                                        </p:tgtEl>
                                        <p:attrNameLst>
                                          <p:attrName>r</p:attrName>
                                        </p:attrNameLst>
                                      </p:cBhvr>
                                    </p:animRot>
                                    <p:animRot by="-240000">
                                      <p:cBhvr>
                                        <p:cTn id="27" dur="200" fill="hold">
                                          <p:stCondLst>
                                            <p:cond delay="200"/>
                                          </p:stCondLst>
                                        </p:cTn>
                                        <p:tgtEl>
                                          <p:spTgt spid="33">
                                            <p:bg/>
                                          </p:spTgt>
                                        </p:tgtEl>
                                        <p:attrNameLst>
                                          <p:attrName>r</p:attrName>
                                        </p:attrNameLst>
                                      </p:cBhvr>
                                    </p:animRot>
                                    <p:animRot by="240000">
                                      <p:cBhvr>
                                        <p:cTn id="28" dur="200" fill="hold">
                                          <p:stCondLst>
                                            <p:cond delay="400"/>
                                          </p:stCondLst>
                                        </p:cTn>
                                        <p:tgtEl>
                                          <p:spTgt spid="33">
                                            <p:bg/>
                                          </p:spTgt>
                                        </p:tgtEl>
                                        <p:attrNameLst>
                                          <p:attrName>r</p:attrName>
                                        </p:attrNameLst>
                                      </p:cBhvr>
                                    </p:animRot>
                                    <p:animRot by="-240000">
                                      <p:cBhvr>
                                        <p:cTn id="29" dur="200" fill="hold">
                                          <p:stCondLst>
                                            <p:cond delay="600"/>
                                          </p:stCondLst>
                                        </p:cTn>
                                        <p:tgtEl>
                                          <p:spTgt spid="33">
                                            <p:bg/>
                                          </p:spTgt>
                                        </p:tgtEl>
                                        <p:attrNameLst>
                                          <p:attrName>r</p:attrName>
                                        </p:attrNameLst>
                                      </p:cBhvr>
                                    </p:animRot>
                                    <p:animRot by="120000">
                                      <p:cBhvr>
                                        <p:cTn id="30" dur="200" fill="hold">
                                          <p:stCondLst>
                                            <p:cond delay="800"/>
                                          </p:stCondLst>
                                        </p:cTn>
                                        <p:tgtEl>
                                          <p:spTgt spid="33">
                                            <p:bg/>
                                          </p:spTgt>
                                        </p:tgtEl>
                                        <p:attrNameLst>
                                          <p:attrName>r</p:attrName>
                                        </p:attrNameLst>
                                      </p:cBhvr>
                                    </p:animRot>
                                  </p:childTnLst>
                                </p:cTn>
                              </p:par>
                            </p:childTnLst>
                          </p:cTn>
                        </p:par>
                        <p:par>
                          <p:cTn id="31" fill="hold">
                            <p:stCondLst>
                              <p:cond delay="2800"/>
                            </p:stCondLst>
                            <p:childTnLst>
                              <p:par>
                                <p:cTn id="32" presetID="32" presetClass="emph" presetSubtype="0" fill="hold" grpId="1" nodeType="afterEffect">
                                  <p:stCondLst>
                                    <p:cond delay="300"/>
                                  </p:stCondLst>
                                  <p:childTnLst>
                                    <p:animRot by="120000">
                                      <p:cBhvr>
                                        <p:cTn id="33" dur="100" fill="hold">
                                          <p:stCondLst>
                                            <p:cond delay="0"/>
                                          </p:stCondLst>
                                        </p:cTn>
                                        <p:tgtEl>
                                          <p:spTgt spid="33">
                                            <p:txEl>
                                              <p:pRg st="0" end="0"/>
                                            </p:txEl>
                                          </p:spTgt>
                                        </p:tgtEl>
                                        <p:attrNameLst>
                                          <p:attrName>r</p:attrName>
                                        </p:attrNameLst>
                                      </p:cBhvr>
                                    </p:animRot>
                                    <p:animRot by="-240000">
                                      <p:cBhvr>
                                        <p:cTn id="34" dur="200" fill="hold">
                                          <p:stCondLst>
                                            <p:cond delay="200"/>
                                          </p:stCondLst>
                                        </p:cTn>
                                        <p:tgtEl>
                                          <p:spTgt spid="33">
                                            <p:txEl>
                                              <p:pRg st="0" end="0"/>
                                            </p:txEl>
                                          </p:spTgt>
                                        </p:tgtEl>
                                        <p:attrNameLst>
                                          <p:attrName>r</p:attrName>
                                        </p:attrNameLst>
                                      </p:cBhvr>
                                    </p:animRot>
                                    <p:animRot by="240000">
                                      <p:cBhvr>
                                        <p:cTn id="35" dur="200" fill="hold">
                                          <p:stCondLst>
                                            <p:cond delay="400"/>
                                          </p:stCondLst>
                                        </p:cTn>
                                        <p:tgtEl>
                                          <p:spTgt spid="33">
                                            <p:txEl>
                                              <p:pRg st="0" end="0"/>
                                            </p:txEl>
                                          </p:spTgt>
                                        </p:tgtEl>
                                        <p:attrNameLst>
                                          <p:attrName>r</p:attrName>
                                        </p:attrNameLst>
                                      </p:cBhvr>
                                    </p:animRot>
                                    <p:animRot by="-240000">
                                      <p:cBhvr>
                                        <p:cTn id="36" dur="200" fill="hold">
                                          <p:stCondLst>
                                            <p:cond delay="600"/>
                                          </p:stCondLst>
                                        </p:cTn>
                                        <p:tgtEl>
                                          <p:spTgt spid="33">
                                            <p:txEl>
                                              <p:pRg st="0" end="0"/>
                                            </p:txEl>
                                          </p:spTgt>
                                        </p:tgtEl>
                                        <p:attrNameLst>
                                          <p:attrName>r</p:attrName>
                                        </p:attrNameLst>
                                      </p:cBhvr>
                                    </p:animRot>
                                    <p:animRot by="120000">
                                      <p:cBhvr>
                                        <p:cTn id="37" dur="200" fill="hold">
                                          <p:stCondLst>
                                            <p:cond delay="800"/>
                                          </p:stCondLst>
                                        </p:cTn>
                                        <p:tgtEl>
                                          <p:spTgt spid="33">
                                            <p:txEl>
                                              <p:pRg st="0" end="0"/>
                                            </p:txEl>
                                          </p:spTgt>
                                        </p:tgtEl>
                                        <p:attrNameLst>
                                          <p:attrName>r</p:attrName>
                                        </p:attrNameLst>
                                      </p:cBhvr>
                                    </p:animRot>
                                  </p:childTnLst>
                                </p:cTn>
                              </p:par>
                            </p:childTnLst>
                          </p:cTn>
                        </p:par>
                        <p:par>
                          <p:cTn id="38" fill="hold">
                            <p:stCondLst>
                              <p:cond delay="4100"/>
                            </p:stCondLst>
                            <p:childTnLst>
                              <p:par>
                                <p:cTn id="39" presetID="32" presetClass="emph" presetSubtype="0" fill="hold" grpId="2" nodeType="afterEffect">
                                  <p:stCondLst>
                                    <p:cond delay="0"/>
                                  </p:stCondLst>
                                  <p:childTnLst>
                                    <p:animRot by="120000">
                                      <p:cBhvr>
                                        <p:cTn id="40" dur="100" fill="hold">
                                          <p:stCondLst>
                                            <p:cond delay="0"/>
                                          </p:stCondLst>
                                        </p:cTn>
                                        <p:tgtEl>
                                          <p:spTgt spid="33">
                                            <p:bg/>
                                          </p:spTgt>
                                        </p:tgtEl>
                                        <p:attrNameLst>
                                          <p:attrName>r</p:attrName>
                                        </p:attrNameLst>
                                      </p:cBhvr>
                                    </p:animRot>
                                    <p:animRot by="-240000">
                                      <p:cBhvr>
                                        <p:cTn id="41" dur="200" fill="hold">
                                          <p:stCondLst>
                                            <p:cond delay="200"/>
                                          </p:stCondLst>
                                        </p:cTn>
                                        <p:tgtEl>
                                          <p:spTgt spid="33">
                                            <p:bg/>
                                          </p:spTgt>
                                        </p:tgtEl>
                                        <p:attrNameLst>
                                          <p:attrName>r</p:attrName>
                                        </p:attrNameLst>
                                      </p:cBhvr>
                                    </p:animRot>
                                    <p:animRot by="240000">
                                      <p:cBhvr>
                                        <p:cTn id="42" dur="200" fill="hold">
                                          <p:stCondLst>
                                            <p:cond delay="400"/>
                                          </p:stCondLst>
                                        </p:cTn>
                                        <p:tgtEl>
                                          <p:spTgt spid="33">
                                            <p:bg/>
                                          </p:spTgt>
                                        </p:tgtEl>
                                        <p:attrNameLst>
                                          <p:attrName>r</p:attrName>
                                        </p:attrNameLst>
                                      </p:cBhvr>
                                    </p:animRot>
                                    <p:animRot by="-240000">
                                      <p:cBhvr>
                                        <p:cTn id="43" dur="200" fill="hold">
                                          <p:stCondLst>
                                            <p:cond delay="600"/>
                                          </p:stCondLst>
                                        </p:cTn>
                                        <p:tgtEl>
                                          <p:spTgt spid="33">
                                            <p:bg/>
                                          </p:spTgt>
                                        </p:tgtEl>
                                        <p:attrNameLst>
                                          <p:attrName>r</p:attrName>
                                        </p:attrNameLst>
                                      </p:cBhvr>
                                    </p:animRot>
                                    <p:animRot by="120000">
                                      <p:cBhvr>
                                        <p:cTn id="44" dur="200" fill="hold">
                                          <p:stCondLst>
                                            <p:cond delay="800"/>
                                          </p:stCondLst>
                                        </p:cTn>
                                        <p:tgtEl>
                                          <p:spTgt spid="33">
                                            <p:bg/>
                                          </p:spTgt>
                                        </p:tgtEl>
                                        <p:attrNameLst>
                                          <p:attrName>r</p:attrName>
                                        </p:attrNameLst>
                                      </p:cBhvr>
                                    </p:animRot>
                                  </p:childTnLst>
                                </p:cTn>
                              </p:par>
                            </p:childTnLst>
                          </p:cTn>
                        </p:par>
                        <p:par>
                          <p:cTn id="45" fill="hold">
                            <p:stCondLst>
                              <p:cond delay="5100"/>
                            </p:stCondLst>
                            <p:childTnLst>
                              <p:par>
                                <p:cTn id="46" presetID="32" presetClass="emph" presetSubtype="0" fill="hold" grpId="2" nodeType="afterEffect">
                                  <p:stCondLst>
                                    <p:cond delay="0"/>
                                  </p:stCondLst>
                                  <p:childTnLst>
                                    <p:animRot by="120000">
                                      <p:cBhvr>
                                        <p:cTn id="47" dur="100" fill="hold">
                                          <p:stCondLst>
                                            <p:cond delay="0"/>
                                          </p:stCondLst>
                                        </p:cTn>
                                        <p:tgtEl>
                                          <p:spTgt spid="33">
                                            <p:txEl>
                                              <p:pRg st="0" end="0"/>
                                            </p:txEl>
                                          </p:spTgt>
                                        </p:tgtEl>
                                        <p:attrNameLst>
                                          <p:attrName>r</p:attrName>
                                        </p:attrNameLst>
                                      </p:cBhvr>
                                    </p:animRot>
                                    <p:animRot by="-240000">
                                      <p:cBhvr>
                                        <p:cTn id="48" dur="200" fill="hold">
                                          <p:stCondLst>
                                            <p:cond delay="200"/>
                                          </p:stCondLst>
                                        </p:cTn>
                                        <p:tgtEl>
                                          <p:spTgt spid="33">
                                            <p:txEl>
                                              <p:pRg st="0" end="0"/>
                                            </p:txEl>
                                          </p:spTgt>
                                        </p:tgtEl>
                                        <p:attrNameLst>
                                          <p:attrName>r</p:attrName>
                                        </p:attrNameLst>
                                      </p:cBhvr>
                                    </p:animRot>
                                    <p:animRot by="240000">
                                      <p:cBhvr>
                                        <p:cTn id="49" dur="200" fill="hold">
                                          <p:stCondLst>
                                            <p:cond delay="400"/>
                                          </p:stCondLst>
                                        </p:cTn>
                                        <p:tgtEl>
                                          <p:spTgt spid="33">
                                            <p:txEl>
                                              <p:pRg st="0" end="0"/>
                                            </p:txEl>
                                          </p:spTgt>
                                        </p:tgtEl>
                                        <p:attrNameLst>
                                          <p:attrName>r</p:attrName>
                                        </p:attrNameLst>
                                      </p:cBhvr>
                                    </p:animRot>
                                    <p:animRot by="-240000">
                                      <p:cBhvr>
                                        <p:cTn id="50" dur="200" fill="hold">
                                          <p:stCondLst>
                                            <p:cond delay="600"/>
                                          </p:stCondLst>
                                        </p:cTn>
                                        <p:tgtEl>
                                          <p:spTgt spid="33">
                                            <p:txEl>
                                              <p:pRg st="0" end="0"/>
                                            </p:txEl>
                                          </p:spTgt>
                                        </p:tgtEl>
                                        <p:attrNameLst>
                                          <p:attrName>r</p:attrName>
                                        </p:attrNameLst>
                                      </p:cBhvr>
                                    </p:animRot>
                                    <p:animRot by="120000">
                                      <p:cBhvr>
                                        <p:cTn id="51" dur="200" fill="hold">
                                          <p:stCondLst>
                                            <p:cond delay="800"/>
                                          </p:stCondLst>
                                        </p:cTn>
                                        <p:tgtEl>
                                          <p:spTgt spid="33">
                                            <p:txEl>
                                              <p:pRg st="0" end="0"/>
                                            </p:txEl>
                                          </p:spTgt>
                                        </p:tgtEl>
                                        <p:attrNameLst>
                                          <p:attrName>r</p:attrName>
                                        </p:attrNameLst>
                                      </p:cBhvr>
                                    </p:animRo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3250"/>
                                        </p:tgtEl>
                                        <p:attrNameLst>
                                          <p:attrName>style.visibility</p:attrName>
                                        </p:attrNameLst>
                                      </p:cBhvr>
                                      <p:to>
                                        <p:strVal val="visible"/>
                                      </p:to>
                                    </p:set>
                                    <p:animEffect transition="in" filter="fade">
                                      <p:cBhvr>
                                        <p:cTn id="56" dur="500"/>
                                        <p:tgtEl>
                                          <p:spTgt spid="53250"/>
                                        </p:tgtEl>
                                      </p:cBhvr>
                                    </p:animEffect>
                                    <p:anim calcmode="lin" valueType="num">
                                      <p:cBhvr>
                                        <p:cTn id="57" dur="500" fill="hold"/>
                                        <p:tgtEl>
                                          <p:spTgt spid="53250"/>
                                        </p:tgtEl>
                                        <p:attrNameLst>
                                          <p:attrName>ppt_x</p:attrName>
                                        </p:attrNameLst>
                                      </p:cBhvr>
                                      <p:tavLst>
                                        <p:tav tm="0">
                                          <p:val>
                                            <p:strVal val="#ppt_x"/>
                                          </p:val>
                                        </p:tav>
                                        <p:tav tm="100000">
                                          <p:val>
                                            <p:strVal val="#ppt_x"/>
                                          </p:val>
                                        </p:tav>
                                      </p:tavLst>
                                    </p:anim>
                                    <p:anim calcmode="lin" valueType="num">
                                      <p:cBhvr>
                                        <p:cTn id="58" dur="500" fill="hold"/>
                                        <p:tgtEl>
                                          <p:spTgt spid="53250"/>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anim calcmode="lin" valueType="num">
                                      <p:cBhvr>
                                        <p:cTn id="62" dur="500" fill="hold"/>
                                        <p:tgtEl>
                                          <p:spTgt spid="32"/>
                                        </p:tgtEl>
                                        <p:attrNameLst>
                                          <p:attrName>ppt_x</p:attrName>
                                        </p:attrNameLst>
                                      </p:cBhvr>
                                      <p:tavLst>
                                        <p:tav tm="0">
                                          <p:val>
                                            <p:strVal val="#ppt_x"/>
                                          </p:val>
                                        </p:tav>
                                        <p:tav tm="100000">
                                          <p:val>
                                            <p:strVal val="#ppt_x"/>
                                          </p:val>
                                        </p:tav>
                                      </p:tavLst>
                                    </p:anim>
                                    <p:anim calcmode="lin" valueType="num">
                                      <p:cBhvr>
                                        <p:cTn id="63" dur="500" fill="hold"/>
                                        <p:tgtEl>
                                          <p:spTgt spid="3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anim calcmode="lin" valueType="num">
                                      <p:cBhvr>
                                        <p:cTn id="67" dur="500" fill="hold"/>
                                        <p:tgtEl>
                                          <p:spTgt spid="61"/>
                                        </p:tgtEl>
                                        <p:attrNameLst>
                                          <p:attrName>ppt_x</p:attrName>
                                        </p:attrNameLst>
                                      </p:cBhvr>
                                      <p:tavLst>
                                        <p:tav tm="0">
                                          <p:val>
                                            <p:strVal val="#ppt_x"/>
                                          </p:val>
                                        </p:tav>
                                        <p:tav tm="100000">
                                          <p:val>
                                            <p:strVal val="#ppt_x"/>
                                          </p:val>
                                        </p:tav>
                                      </p:tavLst>
                                    </p:anim>
                                    <p:anim calcmode="lin" valueType="num">
                                      <p:cBhvr>
                                        <p:cTn id="68" dur="5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P spid="33" grpId="0" uiExpand="1" build="p" animBg="1"/>
      <p:bldP spid="33" grpId="1" uiExpand="1" build="p" animBg="1"/>
      <p:bldP spid="33" grpId="2" uiExpand="1" build="p" animBg="1"/>
      <p:bldP spid="33" grpId="3" build="allAtOnce" animBg="1"/>
      <p:bldP spid="32" grpId="0"/>
      <p:bldP spid="6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descr="Graph Visualization">
            <a:extLst>
              <a:ext uri="{FF2B5EF4-FFF2-40B4-BE49-F238E27FC236}">
                <a16:creationId xmlns:a16="http://schemas.microsoft.com/office/drawing/2014/main" id="{EC66E1E0-9FAB-4591-A8A1-718F25DEFC73}"/>
              </a:ext>
            </a:extLst>
          </p:cNvPr>
          <p:cNvSpPr>
            <a:spLocks noGrp="1"/>
          </p:cNvSpPr>
          <p:nvPr>
            <p:ph type="title" idx="4294967295"/>
          </p:nvPr>
        </p:nvSpPr>
        <p:spPr bwMode="auto">
          <a:xfrm>
            <a:off x="332835" y="151138"/>
            <a:ext cx="11366500" cy="76742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sz="4000">
                <a:solidFill>
                  <a:srgbClr val="C00000"/>
                </a:solidFill>
                <a:latin typeface="Arial" panose="020B0604020202020204" pitchFamily="34" charset="0"/>
                <a:cs typeface="Arial" panose="020B0604020202020204" pitchFamily="34" charset="0"/>
              </a:rPr>
              <a:t>Visual Quality</a:t>
            </a:r>
            <a:endParaRPr lang="zh-CN" altLang="zh-CN" sz="4000">
              <a:solidFill>
                <a:srgbClr val="C00000"/>
              </a:solidFill>
              <a:latin typeface="Arial" panose="020B0604020202020204" pitchFamily="34" charset="0"/>
              <a:cs typeface="Arial" panose="020B0604020202020204" pitchFamily="34" charset="0"/>
            </a:endParaRPr>
          </a:p>
        </p:txBody>
      </p:sp>
      <p:grpSp>
        <p:nvGrpSpPr>
          <p:cNvPr id="14" name="组合 13">
            <a:extLst>
              <a:ext uri="{FF2B5EF4-FFF2-40B4-BE49-F238E27FC236}">
                <a16:creationId xmlns:a16="http://schemas.microsoft.com/office/drawing/2014/main" id="{F291ED93-8FF9-3DC3-615E-C4450B70E631}"/>
              </a:ext>
            </a:extLst>
          </p:cNvPr>
          <p:cNvGrpSpPr/>
          <p:nvPr/>
        </p:nvGrpSpPr>
        <p:grpSpPr>
          <a:xfrm>
            <a:off x="615920" y="1291909"/>
            <a:ext cx="4610268" cy="3049305"/>
            <a:chOff x="7047993" y="3028575"/>
            <a:chExt cx="2050107" cy="1350000"/>
          </a:xfrm>
        </p:grpSpPr>
        <p:sp>
          <p:nvSpPr>
            <p:cNvPr id="15" name="矩形 14">
              <a:extLst>
                <a:ext uri="{FF2B5EF4-FFF2-40B4-BE49-F238E27FC236}">
                  <a16:creationId xmlns:a16="http://schemas.microsoft.com/office/drawing/2014/main" id="{0D7A51C3-6468-20C3-DC3E-702175C70D38}"/>
                </a:ext>
              </a:extLst>
            </p:cNvPr>
            <p:cNvSpPr/>
            <p:nvPr/>
          </p:nvSpPr>
          <p:spPr>
            <a:xfrm>
              <a:off x="7658100" y="3838575"/>
              <a:ext cx="360000" cy="54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l</a:t>
              </a:r>
              <a:endParaRPr lang="zh-CN" altLang="en-US" sz="2400" dirty="0">
                <a:solidFill>
                  <a:schemeClr val="tx1"/>
                </a:solidFill>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A0DE56FB-71E7-A9D6-51A7-5611C996C805}"/>
                </a:ext>
              </a:extLst>
            </p:cNvPr>
            <p:cNvSpPr/>
            <p:nvPr/>
          </p:nvSpPr>
          <p:spPr>
            <a:xfrm>
              <a:off x="8018100" y="3838575"/>
              <a:ext cx="541892" cy="54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m</a:t>
              </a:r>
              <a:endParaRPr lang="zh-CN" altLang="en-US" sz="2000" dirty="0">
                <a:solidFill>
                  <a:schemeClr val="tx1"/>
                </a:solidFill>
                <a:latin typeface="Arial" panose="020B0604020202020204" pitchFamily="34" charset="0"/>
                <a:cs typeface="Arial" panose="020B0604020202020204" pitchFamily="34" charset="0"/>
              </a:endParaRPr>
            </a:p>
          </p:txBody>
        </p:sp>
        <p:sp>
          <p:nvSpPr>
            <p:cNvPr id="17" name="矩形 16">
              <a:extLst>
                <a:ext uri="{FF2B5EF4-FFF2-40B4-BE49-F238E27FC236}">
                  <a16:creationId xmlns:a16="http://schemas.microsoft.com/office/drawing/2014/main" id="{4163DEC1-B935-586F-6F3C-649E6CC9352B}"/>
                </a:ext>
              </a:extLst>
            </p:cNvPr>
            <p:cNvSpPr/>
            <p:nvPr/>
          </p:nvSpPr>
          <p:spPr>
            <a:xfrm>
              <a:off x="8556207" y="3838575"/>
              <a:ext cx="541893" cy="54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n</a:t>
              </a:r>
              <a:endParaRPr lang="zh-CN" altLang="en-US" dirty="0">
                <a:solidFill>
                  <a:schemeClr val="tx1"/>
                </a:solidFill>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A3235058-6C14-7C72-D666-1D6499809400}"/>
                </a:ext>
              </a:extLst>
            </p:cNvPr>
            <p:cNvSpPr/>
            <p:nvPr/>
          </p:nvSpPr>
          <p:spPr>
            <a:xfrm>
              <a:off x="7658100" y="3298575"/>
              <a:ext cx="1440000" cy="54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h</a:t>
              </a:r>
              <a:endParaRPr lang="zh-CN" altLang="en-US" sz="3200" dirty="0">
                <a:solidFill>
                  <a:schemeClr val="tx1"/>
                </a:solidFill>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53C24805-FCD1-1B13-1D79-E9B8F623F89D}"/>
                </a:ext>
              </a:extLst>
            </p:cNvPr>
            <p:cNvSpPr/>
            <p:nvPr/>
          </p:nvSpPr>
          <p:spPr>
            <a:xfrm>
              <a:off x="7658100" y="3028575"/>
              <a:ext cx="720000" cy="27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j</a:t>
              </a:r>
              <a:endParaRPr lang="zh-CN" altLang="en-US" dirty="0">
                <a:solidFill>
                  <a:schemeClr val="tx1"/>
                </a:solidFill>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B96C7E9B-F839-8864-C0E6-5C32988EC067}"/>
                </a:ext>
              </a:extLst>
            </p:cNvPr>
            <p:cNvSpPr/>
            <p:nvPr/>
          </p:nvSpPr>
          <p:spPr>
            <a:xfrm>
              <a:off x="8378100" y="3028575"/>
              <a:ext cx="720000" cy="27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k</a:t>
              </a:r>
              <a:endParaRPr lang="zh-CN" altLang="en-US" dirty="0">
                <a:solidFill>
                  <a:schemeClr val="tx1"/>
                </a:solidFill>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6E28AF72-C7F6-D03C-EFBF-4CFED3B65DE8}"/>
                </a:ext>
              </a:extLst>
            </p:cNvPr>
            <p:cNvSpPr/>
            <p:nvPr/>
          </p:nvSpPr>
          <p:spPr>
            <a:xfrm>
              <a:off x="7479993" y="3028575"/>
              <a:ext cx="178107" cy="135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c</a:t>
              </a:r>
              <a:endParaRPr lang="zh-CN" altLang="en-US" dirty="0">
                <a:solidFill>
                  <a:schemeClr val="tx1"/>
                </a:solidFill>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3FEE78CD-56F5-91F2-21E7-8BD09E06F578}"/>
                </a:ext>
              </a:extLst>
            </p:cNvPr>
            <p:cNvSpPr/>
            <p:nvPr/>
          </p:nvSpPr>
          <p:spPr>
            <a:xfrm>
              <a:off x="7047993" y="3928575"/>
              <a:ext cx="432000" cy="45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f</a:t>
              </a:r>
              <a:endParaRPr lang="zh-CN" altLang="en-US" dirty="0">
                <a:solidFill>
                  <a:schemeClr val="tx1"/>
                </a:solidFill>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9F85ADBF-1D2D-7116-8A8A-2BD88A63A513}"/>
                </a:ext>
              </a:extLst>
            </p:cNvPr>
            <p:cNvSpPr/>
            <p:nvPr/>
          </p:nvSpPr>
          <p:spPr>
            <a:xfrm>
              <a:off x="7047993" y="3028575"/>
              <a:ext cx="432000" cy="90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e</a:t>
              </a:r>
              <a:endParaRPr lang="zh-CN" altLang="en-US" dirty="0">
                <a:solidFill>
                  <a:schemeClr val="tx1"/>
                </a:solidFill>
                <a:latin typeface="Arial" panose="020B0604020202020204" pitchFamily="34" charset="0"/>
                <a:cs typeface="Arial" panose="020B0604020202020204" pitchFamily="34" charset="0"/>
              </a:endParaRPr>
            </a:p>
          </p:txBody>
        </p:sp>
      </p:grpSp>
      <p:sp>
        <p:nvSpPr>
          <p:cNvPr id="24" name="矩形 23">
            <a:extLst>
              <a:ext uri="{FF2B5EF4-FFF2-40B4-BE49-F238E27FC236}">
                <a16:creationId xmlns:a16="http://schemas.microsoft.com/office/drawing/2014/main" id="{199B1882-485C-B780-11BA-6DD9DE7438AA}"/>
              </a:ext>
            </a:extLst>
          </p:cNvPr>
          <p:cNvSpPr/>
          <p:nvPr/>
        </p:nvSpPr>
        <p:spPr>
          <a:xfrm>
            <a:off x="1587399" y="1291909"/>
            <a:ext cx="400526" cy="3049305"/>
          </a:xfrm>
          <a:prstGeom prst="rect">
            <a:avLst/>
          </a:prstGeom>
          <a:solidFill>
            <a:srgbClr val="C00000">
              <a:alpha val="58039"/>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c</a:t>
            </a:r>
            <a:endParaRPr lang="zh-CN" altLang="en-US" dirty="0">
              <a:solidFill>
                <a:schemeClr val="tx1"/>
              </a:solidFill>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2EDE3ABB-D348-CC62-006B-50A2D040A965}"/>
              </a:ext>
            </a:extLst>
          </p:cNvPr>
          <p:cNvSpPr txBox="1"/>
          <p:nvPr/>
        </p:nvSpPr>
        <p:spPr>
          <a:xfrm>
            <a:off x="516923" y="4544501"/>
            <a:ext cx="2770310" cy="461665"/>
          </a:xfrm>
          <a:prstGeom prst="rect">
            <a:avLst/>
          </a:prstGeom>
          <a:noFill/>
        </p:spPr>
        <p:txBody>
          <a:bodyPr wrap="none" rtlCol="0">
            <a:spAutoFit/>
          </a:bodyPr>
          <a:lstStyle/>
          <a:p>
            <a:r>
              <a:rPr lang="en-US" altLang="zh-CN" sz="2400">
                <a:solidFill>
                  <a:srgbClr val="DA6B6B"/>
                </a:solidFill>
                <a:latin typeface="Arial" panose="020B0604020202020204" pitchFamily="34" charset="0"/>
                <a:cs typeface="Arial" panose="020B0604020202020204" pitchFamily="34" charset="0"/>
              </a:rPr>
              <a:t>Poor visual quality!</a:t>
            </a:r>
            <a:endParaRPr lang="zh-CN" altLang="en-US" sz="2400">
              <a:solidFill>
                <a:srgbClr val="DA6B6B"/>
              </a:solidFill>
              <a:latin typeface="Arial" panose="020B0604020202020204" pitchFamily="34" charset="0"/>
              <a:cs typeface="Arial" panose="020B0604020202020204" pitchFamily="34" charset="0"/>
            </a:endParaRPr>
          </a:p>
        </p:txBody>
      </p:sp>
      <p:sp>
        <p:nvSpPr>
          <p:cNvPr id="28" name="矩形 27">
            <a:extLst>
              <a:ext uri="{FF2B5EF4-FFF2-40B4-BE49-F238E27FC236}">
                <a16:creationId xmlns:a16="http://schemas.microsoft.com/office/drawing/2014/main" id="{F133F98A-2801-F468-55B6-D6609768A03F}"/>
              </a:ext>
            </a:extLst>
          </p:cNvPr>
          <p:cNvSpPr/>
          <p:nvPr/>
        </p:nvSpPr>
        <p:spPr>
          <a:xfrm>
            <a:off x="4007583" y="3121492"/>
            <a:ext cx="1218604" cy="1219722"/>
          </a:xfrm>
          <a:prstGeom prst="rect">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n</a:t>
            </a:r>
            <a:endParaRPr lang="zh-CN" altLang="en-US" dirty="0">
              <a:solidFill>
                <a:schemeClr val="tx1"/>
              </a:solidFill>
              <a:latin typeface="Arial" panose="020B0604020202020204" pitchFamily="34" charset="0"/>
              <a:cs typeface="Arial" panose="020B0604020202020204" pitchFamily="34" charset="0"/>
            </a:endParaRPr>
          </a:p>
        </p:txBody>
      </p:sp>
      <p:sp>
        <p:nvSpPr>
          <p:cNvPr id="29" name="文本框 28">
            <a:extLst>
              <a:ext uri="{FF2B5EF4-FFF2-40B4-BE49-F238E27FC236}">
                <a16:creationId xmlns:a16="http://schemas.microsoft.com/office/drawing/2014/main" id="{DE03FBFE-50A3-A157-5F8A-2DC0C5540C8E}"/>
              </a:ext>
            </a:extLst>
          </p:cNvPr>
          <p:cNvSpPr txBox="1"/>
          <p:nvPr/>
        </p:nvSpPr>
        <p:spPr>
          <a:xfrm>
            <a:off x="5387627" y="3879549"/>
            <a:ext cx="2787943" cy="461665"/>
          </a:xfrm>
          <a:prstGeom prst="rect">
            <a:avLst/>
          </a:prstGeom>
          <a:noFill/>
        </p:spPr>
        <p:txBody>
          <a:bodyPr wrap="none" rtlCol="0">
            <a:spAutoFit/>
          </a:bodyPr>
          <a:lstStyle/>
          <a:p>
            <a:r>
              <a:rPr lang="en-US" altLang="zh-CN" sz="2400">
                <a:solidFill>
                  <a:srgbClr val="7E9FE3"/>
                </a:solidFill>
                <a:latin typeface="Arial" panose="020B0604020202020204" pitchFamily="34" charset="0"/>
                <a:cs typeface="Arial" panose="020B0604020202020204" pitchFamily="34" charset="0"/>
              </a:rPr>
              <a:t>Good visual quality</a:t>
            </a:r>
            <a:endParaRPr lang="zh-CN" altLang="en-US" sz="2400">
              <a:solidFill>
                <a:srgbClr val="7E9FE3"/>
              </a:solidFill>
              <a:latin typeface="Arial" panose="020B0604020202020204" pitchFamily="34" charset="0"/>
              <a:cs typeface="Arial" panose="020B0604020202020204" pitchFamily="34" charset="0"/>
            </a:endParaRPr>
          </a:p>
        </p:txBody>
      </p:sp>
      <p:cxnSp>
        <p:nvCxnSpPr>
          <p:cNvPr id="36" name="直接连接符 35">
            <a:extLst>
              <a:ext uri="{FF2B5EF4-FFF2-40B4-BE49-F238E27FC236}">
                <a16:creationId xmlns:a16="http://schemas.microsoft.com/office/drawing/2014/main" id="{DA312DA8-1645-5B25-7536-9E419BF4259F}"/>
              </a:ext>
            </a:extLst>
          </p:cNvPr>
          <p:cNvCxnSpPr>
            <a:cxnSpLocks/>
          </p:cNvCxnSpPr>
          <p:nvPr/>
        </p:nvCxnSpPr>
        <p:spPr>
          <a:xfrm>
            <a:off x="5464454" y="4425696"/>
            <a:ext cx="2830983"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40" name="Rectangle 1" descr="Graph Visualization">
            <a:extLst>
              <a:ext uri="{FF2B5EF4-FFF2-40B4-BE49-F238E27FC236}">
                <a16:creationId xmlns:a16="http://schemas.microsoft.com/office/drawing/2014/main" id="{5D184921-6E46-4FA1-0402-4325C5AD3243}"/>
              </a:ext>
            </a:extLst>
          </p:cNvPr>
          <p:cNvSpPr txBox="1">
            <a:spLocks/>
          </p:cNvSpPr>
          <p:nvPr/>
        </p:nvSpPr>
        <p:spPr bwMode="auto">
          <a:xfrm>
            <a:off x="8052080" y="3658272"/>
            <a:ext cx="455498" cy="76742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a:solidFill>
                  <a:srgbClr val="C00000"/>
                </a:solidFill>
                <a:latin typeface="Arial" panose="020B0604020202020204" pitchFamily="34" charset="0"/>
                <a:cs typeface="Arial" panose="020B0604020202020204" pitchFamily="34" charset="0"/>
              </a:rPr>
              <a:t>?</a:t>
            </a:r>
            <a:endParaRPr lang="zh-CN" altLang="zh-CN" sz="4000">
              <a:solidFill>
                <a:srgbClr val="C00000"/>
              </a:solidFill>
              <a:latin typeface="Arial" panose="020B0604020202020204" pitchFamily="34" charset="0"/>
              <a:cs typeface="Arial" panose="020B0604020202020204" pitchFamily="34" charset="0"/>
            </a:endParaRPr>
          </a:p>
        </p:txBody>
      </p:sp>
      <p:pic>
        <p:nvPicPr>
          <p:cNvPr id="43" name="图片 42">
            <a:extLst>
              <a:ext uri="{FF2B5EF4-FFF2-40B4-BE49-F238E27FC236}">
                <a16:creationId xmlns:a16="http://schemas.microsoft.com/office/drawing/2014/main" id="{BE5AF2E0-EC38-F28F-09A0-281DA4141031}"/>
              </a:ext>
            </a:extLst>
          </p:cNvPr>
          <p:cNvPicPr>
            <a:picLocks noChangeAspect="1"/>
          </p:cNvPicPr>
          <p:nvPr/>
        </p:nvPicPr>
        <p:blipFill>
          <a:blip r:embed="rId3"/>
          <a:stretch>
            <a:fillRect/>
          </a:stretch>
        </p:blipFill>
        <p:spPr>
          <a:xfrm>
            <a:off x="6532474" y="0"/>
            <a:ext cx="4570559" cy="2213810"/>
          </a:xfrm>
          <a:prstGeom prst="rect">
            <a:avLst/>
          </a:prstGeom>
        </p:spPr>
      </p:pic>
      <p:sp>
        <p:nvSpPr>
          <p:cNvPr id="46" name="椭圆 45">
            <a:extLst>
              <a:ext uri="{FF2B5EF4-FFF2-40B4-BE49-F238E27FC236}">
                <a16:creationId xmlns:a16="http://schemas.microsoft.com/office/drawing/2014/main" id="{7A78589B-9A9D-E28E-6EEC-CCCECA1493CE}"/>
              </a:ext>
            </a:extLst>
          </p:cNvPr>
          <p:cNvSpPr/>
          <p:nvPr/>
        </p:nvSpPr>
        <p:spPr bwMode="auto">
          <a:xfrm>
            <a:off x="6678708" y="1536121"/>
            <a:ext cx="1299286" cy="767424"/>
          </a:xfrm>
          <a:prstGeom prst="ellipse">
            <a:avLst/>
          </a:prstGeom>
          <a:noFill/>
          <a:ln w="57150" cap="flat" cmpd="sng" algn="ctr">
            <a:solidFill>
              <a:srgbClr val="DA6B6B"/>
            </a:solidFill>
            <a:prstDash val="solid"/>
            <a:round/>
            <a:headEnd type="none" w="med" len="med"/>
            <a:tailEnd type="none" w="med" len="med"/>
          </a:ln>
          <a:effectLst/>
        </p:spPr>
        <p:txBody>
          <a:bodyPr vert="horz" wrap="square" lIns="45719" tIns="45719" rIns="45719" bIns="45719"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zh-CN" altLang="en-US" sz="3400" b="0" i="0" u="none" strike="noStrike" cap="none" normalizeH="0" baseline="0">
              <a:ln>
                <a:noFill/>
              </a:ln>
              <a:solidFill>
                <a:srgbClr val="000000"/>
              </a:solidFill>
              <a:effectLst/>
              <a:latin typeface="Helvetica Neue" charset="0"/>
              <a:ea typeface="Helvetica Neue" charset="0"/>
              <a:cs typeface="Helvetica Neue" charset="0"/>
              <a:sym typeface="Helvetica Neue" charset="0"/>
            </a:endParaRPr>
          </a:p>
        </p:txBody>
      </p:sp>
      <p:sp>
        <p:nvSpPr>
          <p:cNvPr id="47" name="椭圆 46">
            <a:extLst>
              <a:ext uri="{FF2B5EF4-FFF2-40B4-BE49-F238E27FC236}">
                <a16:creationId xmlns:a16="http://schemas.microsoft.com/office/drawing/2014/main" id="{D8AB4DD7-8726-307D-7CDE-1B88CC0380F3}"/>
              </a:ext>
            </a:extLst>
          </p:cNvPr>
          <p:cNvSpPr/>
          <p:nvPr/>
        </p:nvSpPr>
        <p:spPr bwMode="auto">
          <a:xfrm>
            <a:off x="8175570" y="151137"/>
            <a:ext cx="975745" cy="887621"/>
          </a:xfrm>
          <a:prstGeom prst="ellipse">
            <a:avLst/>
          </a:prstGeom>
          <a:noFill/>
          <a:ln w="57150" cap="flat" cmpd="sng" algn="ctr">
            <a:solidFill>
              <a:srgbClr val="DA6B6B"/>
            </a:solidFill>
            <a:prstDash val="solid"/>
            <a:round/>
            <a:headEnd type="none" w="med" len="med"/>
            <a:tailEnd type="none" w="med" len="med"/>
          </a:ln>
          <a:effectLst/>
        </p:spPr>
        <p:txBody>
          <a:bodyPr vert="horz" wrap="square" lIns="45719" tIns="45719" rIns="45719" bIns="45719"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zh-CN" altLang="en-US" sz="3400" b="0" i="0" u="none" strike="noStrike" cap="none" normalizeH="0" baseline="0">
              <a:ln>
                <a:noFill/>
              </a:ln>
              <a:solidFill>
                <a:srgbClr val="000000"/>
              </a:solidFill>
              <a:effectLst/>
              <a:latin typeface="Helvetica Neue" charset="0"/>
              <a:ea typeface="Helvetica Neue" charset="0"/>
              <a:cs typeface="Helvetica Neue" charset="0"/>
              <a:sym typeface="Helvetica Neue" charset="0"/>
            </a:endParaRPr>
          </a:p>
        </p:txBody>
      </p:sp>
      <p:sp>
        <p:nvSpPr>
          <p:cNvPr id="48" name="椭圆 47">
            <a:extLst>
              <a:ext uri="{FF2B5EF4-FFF2-40B4-BE49-F238E27FC236}">
                <a16:creationId xmlns:a16="http://schemas.microsoft.com/office/drawing/2014/main" id="{EBF80CE2-AE2B-ABF4-32EB-D8FADA9FC78F}"/>
              </a:ext>
            </a:extLst>
          </p:cNvPr>
          <p:cNvSpPr/>
          <p:nvPr/>
        </p:nvSpPr>
        <p:spPr bwMode="auto">
          <a:xfrm>
            <a:off x="10460736" y="694944"/>
            <a:ext cx="703184" cy="596965"/>
          </a:xfrm>
          <a:prstGeom prst="ellipse">
            <a:avLst/>
          </a:prstGeom>
          <a:noFill/>
          <a:ln w="57150" cap="flat" cmpd="sng" algn="ctr">
            <a:solidFill>
              <a:srgbClr val="DA6B6B"/>
            </a:solidFill>
            <a:prstDash val="solid"/>
            <a:round/>
            <a:headEnd type="none" w="med" len="med"/>
            <a:tailEnd type="none" w="med" len="med"/>
          </a:ln>
          <a:effectLst/>
        </p:spPr>
        <p:txBody>
          <a:bodyPr vert="horz" wrap="square" lIns="45719" tIns="45719" rIns="45719" bIns="45719"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zh-CN" altLang="en-US" sz="3400" b="0" i="0" u="none" strike="noStrike" cap="none" normalizeH="0" baseline="0">
              <a:ln>
                <a:noFill/>
              </a:ln>
              <a:solidFill>
                <a:srgbClr val="000000"/>
              </a:solidFill>
              <a:effectLst/>
              <a:latin typeface="Helvetica Neue" charset="0"/>
              <a:ea typeface="Helvetica Neue" charset="0"/>
              <a:cs typeface="Helvetica Neue" charset="0"/>
              <a:sym typeface="Helvetica Neue" charset="0"/>
            </a:endParaRPr>
          </a:p>
        </p:txBody>
      </p:sp>
      <p:pic>
        <p:nvPicPr>
          <p:cNvPr id="49" name="图片 48">
            <a:extLst>
              <a:ext uri="{FF2B5EF4-FFF2-40B4-BE49-F238E27FC236}">
                <a16:creationId xmlns:a16="http://schemas.microsoft.com/office/drawing/2014/main" id="{4501AC7A-B15A-7C5B-1EA9-DD1E6B5D8E8F}"/>
              </a:ext>
            </a:extLst>
          </p:cNvPr>
          <p:cNvPicPr>
            <a:picLocks noChangeAspect="1"/>
          </p:cNvPicPr>
          <p:nvPr/>
        </p:nvPicPr>
        <p:blipFill>
          <a:blip r:embed="rId4"/>
          <a:stretch>
            <a:fillRect/>
          </a:stretch>
        </p:blipFill>
        <p:spPr>
          <a:xfrm>
            <a:off x="6471586" y="2441585"/>
            <a:ext cx="4692333" cy="2046920"/>
          </a:xfrm>
          <a:prstGeom prst="rect">
            <a:avLst/>
          </a:prstGeom>
        </p:spPr>
      </p:pic>
      <p:sp>
        <p:nvSpPr>
          <p:cNvPr id="53" name="Google Shape;108;p26">
            <a:extLst>
              <a:ext uri="{FF2B5EF4-FFF2-40B4-BE49-F238E27FC236}">
                <a16:creationId xmlns:a16="http://schemas.microsoft.com/office/drawing/2014/main" id="{3B1B499C-834F-C526-5C16-76F1596D6E63}"/>
              </a:ext>
            </a:extLst>
          </p:cNvPr>
          <p:cNvSpPr txBox="1"/>
          <p:nvPr/>
        </p:nvSpPr>
        <p:spPr>
          <a:xfrm>
            <a:off x="7924106" y="2165505"/>
            <a:ext cx="4002505" cy="492402"/>
          </a:xfrm>
          <a:prstGeom prst="rect">
            <a:avLst/>
          </a:prstGeom>
          <a:noFill/>
          <a:ln>
            <a:noFill/>
          </a:ln>
        </p:spPr>
        <p:txBody>
          <a:bodyPr spcFirstLastPara="1" wrap="square" lIns="121900" tIns="121900" rIns="121900" bIns="121900" anchor="t" anchorCtr="0">
            <a:spAutoFit/>
          </a:bodyPr>
          <a:lstStyle/>
          <a:p>
            <a:r>
              <a:rPr lang="en-US" altLang="zh-CN" sz="1600" u="sng">
                <a:solidFill>
                  <a:schemeClr val="dk1"/>
                </a:solidFill>
                <a:highlight>
                  <a:srgbClr val="FFFFFF"/>
                </a:highlight>
                <a:latin typeface="Fira Sans"/>
                <a:ea typeface="Fira Sans"/>
                <a:cs typeface="Fira Sans"/>
                <a:sym typeface="Fira Sans"/>
                <a:hlinkClick r:id="rId5">
                  <a:extLst>
                    <a:ext uri="{A12FA001-AC4F-418D-AE19-62706E023703}">
                      <ahyp:hlinkClr xmlns:ahyp="http://schemas.microsoft.com/office/drawing/2018/hyperlinkcolor" val="tx"/>
                    </a:ext>
                  </a:extLst>
                </a:hlinkClick>
              </a:rPr>
              <a:t>[Jeffery Heer and Michael Bostock. 2010]</a:t>
            </a:r>
            <a:endParaRPr sz="1600">
              <a:solidFill>
                <a:schemeClr val="dk1"/>
              </a:solidFill>
              <a:latin typeface="Fira Sans"/>
              <a:ea typeface="Fira Sans"/>
              <a:cs typeface="Fira Sans"/>
              <a:sym typeface="Fira Sans"/>
            </a:endParaRPr>
          </a:p>
        </p:txBody>
      </p:sp>
      <p:sp>
        <p:nvSpPr>
          <p:cNvPr id="54" name="椭圆 53">
            <a:extLst>
              <a:ext uri="{FF2B5EF4-FFF2-40B4-BE49-F238E27FC236}">
                <a16:creationId xmlns:a16="http://schemas.microsoft.com/office/drawing/2014/main" id="{2C92DF33-3F7C-77A1-4F5F-7827E754164E}"/>
              </a:ext>
            </a:extLst>
          </p:cNvPr>
          <p:cNvSpPr/>
          <p:nvPr/>
        </p:nvSpPr>
        <p:spPr bwMode="auto">
          <a:xfrm>
            <a:off x="6612941" y="2843620"/>
            <a:ext cx="782726" cy="527825"/>
          </a:xfrm>
          <a:prstGeom prst="ellipse">
            <a:avLst/>
          </a:prstGeom>
          <a:noFill/>
          <a:ln w="57150" cap="flat" cmpd="sng" algn="ctr">
            <a:solidFill>
              <a:srgbClr val="DA6B6B"/>
            </a:solidFill>
            <a:prstDash val="solid"/>
            <a:round/>
            <a:headEnd type="none" w="med" len="med"/>
            <a:tailEnd type="none" w="med" len="med"/>
          </a:ln>
          <a:effectLst/>
        </p:spPr>
        <p:txBody>
          <a:bodyPr vert="horz" wrap="square" lIns="45719" tIns="45719" rIns="45719" bIns="45719" numCol="1" rtlCol="0" anchor="t"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zh-CN" altLang="en-US" sz="3400" b="0" i="0" u="none" strike="noStrike" cap="none" normalizeH="0" baseline="0">
              <a:ln>
                <a:noFill/>
              </a:ln>
              <a:solidFill>
                <a:srgbClr val="000000"/>
              </a:solidFill>
              <a:effectLst/>
              <a:latin typeface="Helvetica Neue" charset="0"/>
              <a:ea typeface="Helvetica Neue" charset="0"/>
              <a:cs typeface="Helvetica Neue" charset="0"/>
              <a:sym typeface="Helvetica Neue" charset="0"/>
            </a:endParaRPr>
          </a:p>
        </p:txBody>
      </p:sp>
      <p:pic>
        <p:nvPicPr>
          <p:cNvPr id="55" name="图片 54">
            <a:extLst>
              <a:ext uri="{FF2B5EF4-FFF2-40B4-BE49-F238E27FC236}">
                <a16:creationId xmlns:a16="http://schemas.microsoft.com/office/drawing/2014/main" id="{1CD57806-9925-F12C-9394-B3F8CA499A96}"/>
              </a:ext>
            </a:extLst>
          </p:cNvPr>
          <p:cNvPicPr>
            <a:picLocks noChangeAspect="1"/>
          </p:cNvPicPr>
          <p:nvPr/>
        </p:nvPicPr>
        <p:blipFill>
          <a:blip r:embed="rId6"/>
          <a:stretch>
            <a:fillRect/>
          </a:stretch>
        </p:blipFill>
        <p:spPr>
          <a:xfrm>
            <a:off x="6372824" y="4477685"/>
            <a:ext cx="5063889" cy="2403003"/>
          </a:xfrm>
          <a:prstGeom prst="rect">
            <a:avLst/>
          </a:prstGeom>
        </p:spPr>
      </p:pic>
      <p:sp>
        <p:nvSpPr>
          <p:cNvPr id="57" name="文本框 56">
            <a:extLst>
              <a:ext uri="{FF2B5EF4-FFF2-40B4-BE49-F238E27FC236}">
                <a16:creationId xmlns:a16="http://schemas.microsoft.com/office/drawing/2014/main" id="{206ECC95-FFC3-3AC4-043F-40FFB25356FC}"/>
              </a:ext>
            </a:extLst>
          </p:cNvPr>
          <p:cNvSpPr txBox="1"/>
          <p:nvPr/>
        </p:nvSpPr>
        <p:spPr>
          <a:xfrm>
            <a:off x="516923" y="5126816"/>
            <a:ext cx="5104282" cy="461665"/>
          </a:xfrm>
          <a:prstGeom prst="rect">
            <a:avLst/>
          </a:prstGeom>
          <a:noFill/>
        </p:spPr>
        <p:txBody>
          <a:bodyPr wrap="none" rtlCol="0">
            <a:spAutoFit/>
          </a:bodyPr>
          <a:lstStyle/>
          <a:p>
            <a:pPr marL="342900" indent="-342900">
              <a:buFont typeface="Arial" panose="020B0604020202020204" pitchFamily="34" charset="0"/>
              <a:buChar char="•"/>
            </a:pPr>
            <a:r>
              <a:rPr lang="en-US" altLang="zh-CN" sz="2400">
                <a:latin typeface="Arial" panose="020B0604020202020204" pitchFamily="34" charset="0"/>
                <a:cs typeface="Arial" panose="020B0604020202020204" pitchFamily="34" charset="0"/>
              </a:rPr>
              <a:t>thin elongated rectangles are</a:t>
            </a:r>
            <a:r>
              <a:rPr lang="en-US" altLang="zh-CN" sz="2400">
                <a:solidFill>
                  <a:srgbClr val="DA6B6B"/>
                </a:solidFill>
                <a:latin typeface="Arial" panose="020B0604020202020204" pitchFamily="34" charset="0"/>
                <a:cs typeface="Arial" panose="020B0604020202020204" pitchFamily="34" charset="0"/>
              </a:rPr>
              <a:t> </a:t>
            </a:r>
            <a:r>
              <a:rPr lang="en-US" altLang="zh-CN" sz="2400">
                <a:solidFill>
                  <a:srgbClr val="7E9FE3"/>
                </a:solidFill>
                <a:latin typeface="Arial" panose="020B0604020202020204" pitchFamily="34" charset="0"/>
                <a:cs typeface="Arial" panose="020B0604020202020204" pitchFamily="34" charset="0"/>
              </a:rPr>
              <a:t>bad</a:t>
            </a:r>
            <a:endParaRPr lang="zh-CN" altLang="en-US" sz="3200">
              <a:solidFill>
                <a:srgbClr val="7E9FE3"/>
              </a:solidFill>
              <a:latin typeface="Arial" panose="020B0604020202020204" pitchFamily="34" charset="0"/>
              <a:cs typeface="Arial" panose="020B0604020202020204" pitchFamily="34" charset="0"/>
            </a:endParaRPr>
          </a:p>
        </p:txBody>
      </p:sp>
      <p:sp>
        <p:nvSpPr>
          <p:cNvPr id="58" name="文本框 57">
            <a:extLst>
              <a:ext uri="{FF2B5EF4-FFF2-40B4-BE49-F238E27FC236}">
                <a16:creationId xmlns:a16="http://schemas.microsoft.com/office/drawing/2014/main" id="{E2007AC4-7075-416D-26A8-A2A6E8E82C0B}"/>
              </a:ext>
            </a:extLst>
          </p:cNvPr>
          <p:cNvSpPr txBox="1"/>
          <p:nvPr/>
        </p:nvSpPr>
        <p:spPr>
          <a:xfrm>
            <a:off x="516923" y="5586611"/>
            <a:ext cx="4980851" cy="830997"/>
          </a:xfrm>
          <a:prstGeom prst="rect">
            <a:avLst/>
          </a:prstGeom>
          <a:noFill/>
        </p:spPr>
        <p:txBody>
          <a:bodyPr wrap="none" rtlCol="0">
            <a:spAutoFit/>
          </a:bodyPr>
          <a:lstStyle/>
          <a:p>
            <a:pPr marL="342900" indent="-342900">
              <a:buFont typeface="Arial" panose="020B0604020202020204" pitchFamily="34" charset="0"/>
              <a:buChar char="•"/>
            </a:pPr>
            <a:r>
              <a:rPr lang="en-US" altLang="zh-CN" sz="2400">
                <a:latin typeface="Arial" panose="020B0604020202020204" pitchFamily="34" charset="0"/>
                <a:cs typeface="Arial" panose="020B0604020202020204" pitchFamily="34" charset="0"/>
              </a:rPr>
              <a:t>Rectangles with 2/3 aspect ratio </a:t>
            </a:r>
          </a:p>
          <a:p>
            <a:r>
              <a:rPr lang="en-US" altLang="zh-CN" sz="2400">
                <a:latin typeface="Arial" panose="020B0604020202020204" pitchFamily="34" charset="0"/>
                <a:cs typeface="Arial" panose="020B0604020202020204" pitchFamily="34" charset="0"/>
              </a:rPr>
              <a:t>    seems to be </a:t>
            </a:r>
            <a:r>
              <a:rPr lang="en-US" altLang="zh-CN" sz="2400">
                <a:solidFill>
                  <a:srgbClr val="DA6B6B"/>
                </a:solidFill>
                <a:latin typeface="Arial" panose="020B0604020202020204" pitchFamily="34" charset="0"/>
                <a:cs typeface="Arial" panose="020B0604020202020204" pitchFamily="34" charset="0"/>
              </a:rPr>
              <a:t>good</a:t>
            </a:r>
            <a:endParaRPr lang="zh-CN" altLang="en-US" sz="3200">
              <a:solidFill>
                <a:srgbClr val="DA6B6B"/>
              </a:solidFill>
              <a:latin typeface="Arial" panose="020B0604020202020204" pitchFamily="34" charset="0"/>
              <a:cs typeface="Arial" panose="020B0604020202020204" pitchFamily="34" charset="0"/>
            </a:endParaRPr>
          </a:p>
        </p:txBody>
      </p:sp>
      <p:sp>
        <p:nvSpPr>
          <p:cNvPr id="61" name="Google Shape;108;p26">
            <a:extLst>
              <a:ext uri="{FF2B5EF4-FFF2-40B4-BE49-F238E27FC236}">
                <a16:creationId xmlns:a16="http://schemas.microsoft.com/office/drawing/2014/main" id="{0AD7D50C-D9CA-2DF6-306C-97A5086A7527}"/>
              </a:ext>
            </a:extLst>
          </p:cNvPr>
          <p:cNvSpPr txBox="1"/>
          <p:nvPr/>
        </p:nvSpPr>
        <p:spPr>
          <a:xfrm>
            <a:off x="6498502" y="4301633"/>
            <a:ext cx="4002505" cy="492402"/>
          </a:xfrm>
          <a:prstGeom prst="rect">
            <a:avLst/>
          </a:prstGeom>
          <a:noFill/>
          <a:ln>
            <a:noFill/>
          </a:ln>
        </p:spPr>
        <p:txBody>
          <a:bodyPr spcFirstLastPara="1" wrap="square" lIns="121900" tIns="121900" rIns="121900" bIns="121900" anchor="t" anchorCtr="0">
            <a:spAutoFit/>
          </a:bodyPr>
          <a:lstStyle/>
          <a:p>
            <a:r>
              <a:rPr lang="en-US" altLang="zh-CN" sz="1600" u="sng">
                <a:solidFill>
                  <a:schemeClr val="dk1"/>
                </a:solidFill>
                <a:highlight>
                  <a:srgbClr val="FFFFFF"/>
                </a:highlight>
                <a:latin typeface="Fira Sans"/>
                <a:ea typeface="Fira Sans"/>
                <a:cs typeface="Fira Sans"/>
                <a:sym typeface="Fira Sans"/>
                <a:hlinkClick r:id="rId5">
                  <a:extLst>
                    <a:ext uri="{A12FA001-AC4F-418D-AE19-62706E023703}">
                      <ahyp:hlinkClr xmlns:ahyp="http://schemas.microsoft.com/office/drawing/2018/hyperlinkcolor" val="tx"/>
                    </a:ext>
                  </a:extLst>
                </a:hlinkClick>
              </a:rPr>
              <a:t>[Niklas Kong et al. 2010]</a:t>
            </a:r>
            <a:endParaRPr sz="1600">
              <a:solidFill>
                <a:schemeClr val="dk1"/>
              </a:solidFill>
              <a:latin typeface="Fira Sans"/>
              <a:ea typeface="Fira Sans"/>
              <a:cs typeface="Fira Sans"/>
              <a:sym typeface="Fira Sans"/>
            </a:endParaRPr>
          </a:p>
        </p:txBody>
      </p:sp>
      <p:sp>
        <p:nvSpPr>
          <p:cNvPr id="62" name="灯片编号占位符 3">
            <a:extLst>
              <a:ext uri="{FF2B5EF4-FFF2-40B4-BE49-F238E27FC236}">
                <a16:creationId xmlns:a16="http://schemas.microsoft.com/office/drawing/2014/main" id="{92C408E9-C0C4-958A-77DF-57C47441DF89}"/>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EC0364-EED2-479F-9FC0-3C637C2ED495}" type="slidenum">
              <a:rPr lang="zh-CN" altLang="zh-CN" smtClean="0"/>
              <a:pPr/>
              <a:t>5</a:t>
            </a:fld>
            <a:endParaRPr lang="zh-CN" altLang="zh-CN"/>
          </a:p>
        </p:txBody>
      </p:sp>
      <p:sp>
        <p:nvSpPr>
          <p:cNvPr id="31" name="文本框 30">
            <a:extLst>
              <a:ext uri="{FF2B5EF4-FFF2-40B4-BE49-F238E27FC236}">
                <a16:creationId xmlns:a16="http://schemas.microsoft.com/office/drawing/2014/main" id="{B70D00D4-4F49-F430-2B7C-3F161716F7EF}"/>
              </a:ext>
            </a:extLst>
          </p:cNvPr>
          <p:cNvSpPr txBox="1"/>
          <p:nvPr/>
        </p:nvSpPr>
        <p:spPr>
          <a:xfrm>
            <a:off x="3326333" y="4553172"/>
            <a:ext cx="2632452" cy="461665"/>
          </a:xfrm>
          <a:prstGeom prst="rect">
            <a:avLst/>
          </a:prstGeom>
          <a:noFill/>
        </p:spPr>
        <p:txBody>
          <a:bodyPr wrap="none" rtlCol="0">
            <a:spAutoFit/>
          </a:bodyPr>
          <a:lstStyle/>
          <a:p>
            <a:r>
              <a:rPr lang="en-US" altLang="zh-CN" sz="2400">
                <a:latin typeface="Arial" panose="020B0604020202020204" pitchFamily="34" charset="0"/>
                <a:cs typeface="Arial" panose="020B0604020202020204" pitchFamily="34" charset="0"/>
              </a:rPr>
              <a:t>Mean aspect ratio</a:t>
            </a:r>
            <a:endParaRPr lang="zh-CN" altLang="en-US" sz="240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200"/>
                                        <p:tgtEl>
                                          <p:spTgt spid="24"/>
                                        </p:tgtEl>
                                      </p:cBhvr>
                                    </p:animEffect>
                                  </p:childTnLst>
                                </p:cTn>
                              </p:par>
                            </p:childTnLst>
                          </p:cTn>
                        </p:par>
                        <p:par>
                          <p:cTn id="8" fill="hold">
                            <p:stCondLst>
                              <p:cond delay="2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3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200"/>
                                        <p:tgtEl>
                                          <p:spTgt spid="28"/>
                                        </p:tgtEl>
                                      </p:cBhvr>
                                    </p:animEffect>
                                  </p:childTnLst>
                                </p:cTn>
                              </p:par>
                            </p:childTnLst>
                          </p:cTn>
                        </p:par>
                        <p:par>
                          <p:cTn id="17" fill="hold">
                            <p:stCondLst>
                              <p:cond delay="200"/>
                            </p:stCondLst>
                            <p:childTnLst>
                              <p:par>
                                <p:cTn id="18" presetID="22" presetClass="entr" presetSubtype="4"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down)">
                                      <p:cBhvr>
                                        <p:cTn id="20" dur="25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250"/>
                                        <p:tgtEl>
                                          <p:spTgt spid="31"/>
                                        </p:tgtEl>
                                      </p:cBhvr>
                                    </p:animEffect>
                                    <p:anim calcmode="lin" valueType="num">
                                      <p:cBhvr>
                                        <p:cTn id="26" dur="250" fill="hold"/>
                                        <p:tgtEl>
                                          <p:spTgt spid="31"/>
                                        </p:tgtEl>
                                        <p:attrNameLst>
                                          <p:attrName>ppt_x</p:attrName>
                                        </p:attrNameLst>
                                      </p:cBhvr>
                                      <p:tavLst>
                                        <p:tav tm="0">
                                          <p:val>
                                            <p:strVal val="#ppt_x"/>
                                          </p:val>
                                        </p:tav>
                                        <p:tav tm="100000">
                                          <p:val>
                                            <p:strVal val="#ppt_x"/>
                                          </p:val>
                                        </p:tav>
                                      </p:tavLst>
                                    </p:anim>
                                    <p:anim calcmode="lin" valueType="num">
                                      <p:cBhvr>
                                        <p:cTn id="27" dur="2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250"/>
                                        <p:tgtEl>
                                          <p:spTgt spid="3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25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29"/>
                                        </p:tgtEl>
                                      </p:cBhvr>
                                    </p:animEffect>
                                    <p:set>
                                      <p:cBhvr>
                                        <p:cTn id="43" dur="1" fill="hold">
                                          <p:stCondLst>
                                            <p:cond delay="499"/>
                                          </p:stCondLst>
                                        </p:cTn>
                                        <p:tgtEl>
                                          <p:spTgt spid="29"/>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6"/>
                                        </p:tgtEl>
                                      </p:cBhvr>
                                    </p:animEffect>
                                    <p:set>
                                      <p:cBhvr>
                                        <p:cTn id="46" dur="1" fill="hold">
                                          <p:stCondLst>
                                            <p:cond delay="499"/>
                                          </p:stCondLst>
                                        </p:cTn>
                                        <p:tgtEl>
                                          <p:spTgt spid="3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40"/>
                                        </p:tgtEl>
                                      </p:cBhvr>
                                    </p:animEffect>
                                    <p:set>
                                      <p:cBhvr>
                                        <p:cTn id="49" dur="1" fill="hold">
                                          <p:stCondLst>
                                            <p:cond delay="499"/>
                                          </p:stCondLst>
                                        </p:cTn>
                                        <p:tgtEl>
                                          <p:spTgt spid="40"/>
                                        </p:tgtEl>
                                        <p:attrNameLst>
                                          <p:attrName>style.visibility</p:attrName>
                                        </p:attrNameLst>
                                      </p:cBhvr>
                                      <p:to>
                                        <p:strVal val="hidden"/>
                                      </p:to>
                                    </p:se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250"/>
                                        <p:tgtEl>
                                          <p:spTgt spid="43"/>
                                        </p:tgtEl>
                                      </p:cBhvr>
                                    </p:animEffect>
                                  </p:childTnLst>
                                </p:cTn>
                              </p:par>
                            </p:childTnLst>
                          </p:cTn>
                        </p:par>
                        <p:par>
                          <p:cTn id="54" fill="hold">
                            <p:stCondLst>
                              <p:cond delay="750"/>
                            </p:stCondLst>
                            <p:childTnLst>
                              <p:par>
                                <p:cTn id="55" presetID="10" presetClass="entr" presetSubtype="0" fill="hold" grpId="0" nodeType="after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fade">
                                      <p:cBhvr>
                                        <p:cTn id="57" dur="500"/>
                                        <p:tgtEl>
                                          <p:spTgt spid="53"/>
                                        </p:tgtEl>
                                      </p:cBhvr>
                                    </p:animEffect>
                                  </p:childTnLst>
                                </p:cTn>
                              </p:par>
                            </p:childTnLst>
                          </p:cTn>
                        </p:par>
                        <p:par>
                          <p:cTn id="58" fill="hold">
                            <p:stCondLst>
                              <p:cond delay="1250"/>
                            </p:stCondLst>
                            <p:childTnLst>
                              <p:par>
                                <p:cTn id="59" presetID="21" presetClass="entr" presetSubtype="1" fill="hold" grpId="0" nodeType="after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wheel(1)">
                                      <p:cBhvr>
                                        <p:cTn id="61" dur="500"/>
                                        <p:tgtEl>
                                          <p:spTgt spid="46"/>
                                        </p:tgtEl>
                                      </p:cBhvr>
                                    </p:animEffect>
                                  </p:childTnLst>
                                </p:cTn>
                              </p:par>
                            </p:childTnLst>
                          </p:cTn>
                        </p:par>
                        <p:par>
                          <p:cTn id="62" fill="hold">
                            <p:stCondLst>
                              <p:cond delay="1750"/>
                            </p:stCondLst>
                            <p:childTnLst>
                              <p:par>
                                <p:cTn id="63" presetID="21" presetClass="entr" presetSubtype="1" fill="hold" grpId="0" nodeType="after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wheel(1)">
                                      <p:cBhvr>
                                        <p:cTn id="65" dur="500"/>
                                        <p:tgtEl>
                                          <p:spTgt spid="47"/>
                                        </p:tgtEl>
                                      </p:cBhvr>
                                    </p:animEffect>
                                  </p:childTnLst>
                                </p:cTn>
                              </p:par>
                            </p:childTnLst>
                          </p:cTn>
                        </p:par>
                        <p:par>
                          <p:cTn id="66" fill="hold">
                            <p:stCondLst>
                              <p:cond delay="2250"/>
                            </p:stCondLst>
                            <p:childTnLst>
                              <p:par>
                                <p:cTn id="67" presetID="21" presetClass="entr" presetSubtype="1" fill="hold" grpId="0" nodeType="after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wheel(1)">
                                      <p:cBhvr>
                                        <p:cTn id="69" dur="500"/>
                                        <p:tgtEl>
                                          <p:spTgt spid="48"/>
                                        </p:tgtEl>
                                      </p:cBhvr>
                                    </p:animEffect>
                                  </p:childTnLst>
                                </p:cTn>
                              </p:par>
                            </p:childTnLst>
                          </p:cTn>
                        </p:par>
                        <p:par>
                          <p:cTn id="70" fill="hold">
                            <p:stCondLst>
                              <p:cond delay="2750"/>
                            </p:stCondLst>
                            <p:childTnLst>
                              <p:par>
                                <p:cTn id="71" presetID="10" presetClass="entr" presetSubtype="0" fill="hold" nodeType="after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fade">
                                      <p:cBhvr>
                                        <p:cTn id="73" dur="250"/>
                                        <p:tgtEl>
                                          <p:spTgt spid="49"/>
                                        </p:tgtEl>
                                      </p:cBhvr>
                                    </p:animEffect>
                                  </p:childTnLst>
                                </p:cTn>
                              </p:par>
                            </p:childTnLst>
                          </p:cTn>
                        </p:par>
                        <p:par>
                          <p:cTn id="74" fill="hold">
                            <p:stCondLst>
                              <p:cond delay="3000"/>
                            </p:stCondLst>
                            <p:childTnLst>
                              <p:par>
                                <p:cTn id="75" presetID="21" presetClass="entr" presetSubtype="1" fill="hold" grpId="0" nodeType="after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wheel(1)">
                                      <p:cBhvr>
                                        <p:cTn id="77" dur="500"/>
                                        <p:tgtEl>
                                          <p:spTgt spid="54"/>
                                        </p:tgtEl>
                                      </p:cBhvr>
                                    </p:animEffect>
                                  </p:childTnLst>
                                </p:cTn>
                              </p:par>
                            </p:childTnLst>
                          </p:cTn>
                        </p:par>
                        <p:par>
                          <p:cTn id="78" fill="hold">
                            <p:stCondLst>
                              <p:cond delay="3500"/>
                            </p:stCondLst>
                            <p:childTnLst>
                              <p:par>
                                <p:cTn id="79" presetID="10" presetClass="entr" presetSubtype="0" fill="hold" nodeType="after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fade">
                                      <p:cBhvr>
                                        <p:cTn id="81" dur="500"/>
                                        <p:tgtEl>
                                          <p:spTgt spid="55"/>
                                        </p:tgtEl>
                                      </p:cBhvr>
                                    </p:animEffect>
                                  </p:childTnLst>
                                </p:cTn>
                              </p:par>
                            </p:childTnLst>
                          </p:cTn>
                        </p:par>
                        <p:par>
                          <p:cTn id="82" fill="hold">
                            <p:stCondLst>
                              <p:cond delay="4000"/>
                            </p:stCondLst>
                            <p:childTnLst>
                              <p:par>
                                <p:cTn id="83" presetID="10" presetClass="entr" presetSubtype="0" fill="hold" grpId="0" nodeType="after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fade">
                                      <p:cBhvr>
                                        <p:cTn id="85" dur="500"/>
                                        <p:tgtEl>
                                          <p:spTgt spid="6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57"/>
                                        </p:tgtEl>
                                        <p:attrNameLst>
                                          <p:attrName>style.visibility</p:attrName>
                                        </p:attrNameLst>
                                      </p:cBhvr>
                                      <p:to>
                                        <p:strVal val="visible"/>
                                      </p:to>
                                    </p:set>
                                    <p:animEffect transition="in" filter="wipe(up)">
                                      <p:cBhvr>
                                        <p:cTn id="90" dur="250"/>
                                        <p:tgtEl>
                                          <p:spTgt spid="57"/>
                                        </p:tgtEl>
                                      </p:cBhvr>
                                    </p:animEffect>
                                  </p:childTnLst>
                                </p:cTn>
                              </p:par>
                            </p:childTnLst>
                          </p:cTn>
                        </p:par>
                        <p:par>
                          <p:cTn id="91" fill="hold">
                            <p:stCondLst>
                              <p:cond delay="250"/>
                            </p:stCondLst>
                            <p:childTnLst>
                              <p:par>
                                <p:cTn id="92" presetID="22" presetClass="entr" presetSubtype="1" fill="hold" grpId="0" nodeType="after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up)">
                                      <p:cBhvr>
                                        <p:cTn id="94" dur="2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5" grpId="1"/>
      <p:bldP spid="28" grpId="0" animBg="1"/>
      <p:bldP spid="29" grpId="0"/>
      <p:bldP spid="29" grpId="1"/>
      <p:bldP spid="40" grpId="0" animBg="1"/>
      <p:bldP spid="40" grpId="1" animBg="1"/>
      <p:bldP spid="46" grpId="0" animBg="1"/>
      <p:bldP spid="47" grpId="0" animBg="1"/>
      <p:bldP spid="48" grpId="0" animBg="1"/>
      <p:bldP spid="53" grpId="0"/>
      <p:bldP spid="54" grpId="0" animBg="1"/>
      <p:bldP spid="57" grpId="0"/>
      <p:bldP spid="58" grpId="0"/>
      <p:bldP spid="61"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descr="Graph Visualization">
            <a:extLst>
              <a:ext uri="{FF2B5EF4-FFF2-40B4-BE49-F238E27FC236}">
                <a16:creationId xmlns:a16="http://schemas.microsoft.com/office/drawing/2014/main" id="{EC66E1E0-9FAB-4591-A8A1-718F25DEFC73}"/>
              </a:ext>
            </a:extLst>
          </p:cNvPr>
          <p:cNvSpPr>
            <a:spLocks noGrp="1"/>
          </p:cNvSpPr>
          <p:nvPr>
            <p:ph type="title" idx="4294967295"/>
          </p:nvPr>
        </p:nvSpPr>
        <p:spPr bwMode="auto">
          <a:xfrm>
            <a:off x="332835" y="304757"/>
            <a:ext cx="11366500" cy="76742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Stability</a:t>
            </a:r>
            <a:endParaRPr lang="zh-CN" altLang="zh-CN">
              <a:solidFill>
                <a:srgbClr val="C00000"/>
              </a:solidFill>
              <a:latin typeface="Arial" panose="020B0604020202020204" pitchFamily="34" charset="0"/>
              <a:cs typeface="Arial" panose="020B0604020202020204" pitchFamily="34" charset="0"/>
            </a:endParaRPr>
          </a:p>
        </p:txBody>
      </p:sp>
      <p:sp>
        <p:nvSpPr>
          <p:cNvPr id="5" name="灯片编号占位符 3">
            <a:extLst>
              <a:ext uri="{FF2B5EF4-FFF2-40B4-BE49-F238E27FC236}">
                <a16:creationId xmlns:a16="http://schemas.microsoft.com/office/drawing/2014/main" id="{CD03D763-E1BF-5864-A12B-269BB814D36E}"/>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EC0364-EED2-479F-9FC0-3C637C2ED495}" type="slidenum">
              <a:rPr lang="zh-CN" altLang="zh-CN" smtClean="0"/>
              <a:pPr/>
              <a:t>6</a:t>
            </a:fld>
            <a:endParaRPr lang="zh-CN" altLang="zh-CN"/>
          </a:p>
        </p:txBody>
      </p:sp>
      <p:pic>
        <p:nvPicPr>
          <p:cNvPr id="6" name="图片 5" descr="change">
            <a:extLst>
              <a:ext uri="{FF2B5EF4-FFF2-40B4-BE49-F238E27FC236}">
                <a16:creationId xmlns:a16="http://schemas.microsoft.com/office/drawing/2014/main" id="{BCE302D2-2C1D-61A3-C728-0F72B818D8E8}"/>
              </a:ext>
            </a:extLst>
          </p:cNvPr>
          <p:cNvPicPr>
            <a:picLocks noChangeAspect="1"/>
          </p:cNvPicPr>
          <p:nvPr/>
        </p:nvPicPr>
        <p:blipFill rotWithShape="1">
          <a:blip r:embed="rId3"/>
          <a:srcRect b="1907"/>
          <a:stretch/>
        </p:blipFill>
        <p:spPr>
          <a:xfrm>
            <a:off x="3426862" y="981998"/>
            <a:ext cx="5085198" cy="1986157"/>
          </a:xfrm>
          <a:prstGeom prst="rect">
            <a:avLst/>
          </a:prstGeom>
        </p:spPr>
      </p:pic>
      <p:sp>
        <p:nvSpPr>
          <p:cNvPr id="7" name="文本框 6">
            <a:extLst>
              <a:ext uri="{FF2B5EF4-FFF2-40B4-BE49-F238E27FC236}">
                <a16:creationId xmlns:a16="http://schemas.microsoft.com/office/drawing/2014/main" id="{9D89F417-89E0-88E3-D03A-1C45B52689DE}"/>
              </a:ext>
            </a:extLst>
          </p:cNvPr>
          <p:cNvSpPr txBox="1"/>
          <p:nvPr/>
        </p:nvSpPr>
        <p:spPr>
          <a:xfrm>
            <a:off x="458401" y="1353791"/>
            <a:ext cx="2534220" cy="461665"/>
          </a:xfrm>
          <a:prstGeom prst="rect">
            <a:avLst/>
          </a:prstGeom>
          <a:noFill/>
        </p:spPr>
        <p:txBody>
          <a:bodyPr wrap="none" rtlCol="0">
            <a:spAutoFit/>
          </a:bodyPr>
          <a:lstStyle/>
          <a:p>
            <a:pPr marL="342900" indent="-342900">
              <a:buFont typeface="Arial" panose="020B0604020202020204" pitchFamily="34" charset="0"/>
              <a:buChar char="•"/>
            </a:pPr>
            <a:r>
              <a:rPr lang="en-US" altLang="zh-CN" sz="2400">
                <a:latin typeface="Arial" panose="020B0604020202020204" pitchFamily="34" charset="0"/>
                <a:cs typeface="Arial" panose="020B0604020202020204" pitchFamily="34" charset="0"/>
              </a:rPr>
              <a:t>Temporal Data</a:t>
            </a:r>
            <a:endParaRPr lang="zh-CN" altLang="en-US" sz="3200">
              <a:solidFill>
                <a:srgbClr val="7E9FE3"/>
              </a:solidFill>
              <a:latin typeface="Arial" panose="020B0604020202020204" pitchFamily="34" charset="0"/>
              <a:cs typeface="Arial" panose="020B0604020202020204" pitchFamily="34" charset="0"/>
            </a:endParaRPr>
          </a:p>
        </p:txBody>
      </p:sp>
      <p:pic>
        <p:nvPicPr>
          <p:cNvPr id="8" name="图片 7" descr="left (3)">
            <a:extLst>
              <a:ext uri="{FF2B5EF4-FFF2-40B4-BE49-F238E27FC236}">
                <a16:creationId xmlns:a16="http://schemas.microsoft.com/office/drawing/2014/main" id="{EA8C7EC4-6CE2-63FC-E1E1-A4E15AA96FD5}"/>
              </a:ext>
            </a:extLst>
          </p:cNvPr>
          <p:cNvPicPr>
            <a:picLocks noChangeAspect="1"/>
          </p:cNvPicPr>
          <p:nvPr/>
        </p:nvPicPr>
        <p:blipFill rotWithShape="1">
          <a:blip r:embed="rId4"/>
          <a:srcRect b="3026"/>
          <a:stretch/>
        </p:blipFill>
        <p:spPr>
          <a:xfrm>
            <a:off x="1630630" y="3889846"/>
            <a:ext cx="2865863" cy="2107959"/>
          </a:xfrm>
          <a:prstGeom prst="rect">
            <a:avLst/>
          </a:prstGeom>
        </p:spPr>
      </p:pic>
      <p:pic>
        <p:nvPicPr>
          <p:cNvPr id="9" name="图片 8" descr="right (1)">
            <a:extLst>
              <a:ext uri="{FF2B5EF4-FFF2-40B4-BE49-F238E27FC236}">
                <a16:creationId xmlns:a16="http://schemas.microsoft.com/office/drawing/2014/main" id="{C424D3F3-EA70-5127-2D6C-248A060DDE2D}"/>
              </a:ext>
            </a:extLst>
          </p:cNvPr>
          <p:cNvPicPr>
            <a:picLocks noChangeAspect="1"/>
          </p:cNvPicPr>
          <p:nvPr/>
        </p:nvPicPr>
        <p:blipFill rotWithShape="1">
          <a:blip r:embed="rId5"/>
          <a:srcRect b="3026"/>
          <a:stretch/>
        </p:blipFill>
        <p:spPr>
          <a:xfrm>
            <a:off x="5166837" y="3889846"/>
            <a:ext cx="2865863" cy="2107959"/>
          </a:xfrm>
          <a:prstGeom prst="rect">
            <a:avLst/>
          </a:prstGeom>
        </p:spPr>
      </p:pic>
      <p:sp>
        <p:nvSpPr>
          <p:cNvPr id="10" name="文本框 9">
            <a:extLst>
              <a:ext uri="{FF2B5EF4-FFF2-40B4-BE49-F238E27FC236}">
                <a16:creationId xmlns:a16="http://schemas.microsoft.com/office/drawing/2014/main" id="{C01BD095-6477-EE5E-1A8B-75EA1729A265}"/>
              </a:ext>
            </a:extLst>
          </p:cNvPr>
          <p:cNvSpPr txBox="1"/>
          <p:nvPr/>
        </p:nvSpPr>
        <p:spPr>
          <a:xfrm>
            <a:off x="458401" y="3300468"/>
            <a:ext cx="2994731" cy="461665"/>
          </a:xfrm>
          <a:prstGeom prst="rect">
            <a:avLst/>
          </a:prstGeom>
          <a:noFill/>
        </p:spPr>
        <p:txBody>
          <a:bodyPr wrap="none" rtlCol="0">
            <a:spAutoFit/>
          </a:bodyPr>
          <a:lstStyle/>
          <a:p>
            <a:pPr marL="342900" indent="-342900">
              <a:buFont typeface="Arial" panose="020B0604020202020204" pitchFamily="34" charset="0"/>
              <a:buChar char="•"/>
            </a:pPr>
            <a:r>
              <a:rPr lang="en-US" altLang="zh-CN" sz="2400">
                <a:latin typeface="Arial" panose="020B0604020202020204" pitchFamily="34" charset="0"/>
                <a:cs typeface="Arial" panose="020B0604020202020204" pitchFamily="34" charset="0"/>
              </a:rPr>
              <a:t>Instable vs. stable</a:t>
            </a:r>
            <a:endParaRPr lang="zh-CN" altLang="en-US" sz="3200">
              <a:solidFill>
                <a:srgbClr val="7E9FE3"/>
              </a:solidFill>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A1F6B37A-0E0D-A7E2-12CF-185BA7CB859A}"/>
              </a:ext>
            </a:extLst>
          </p:cNvPr>
          <p:cNvSpPr txBox="1"/>
          <p:nvPr/>
        </p:nvSpPr>
        <p:spPr>
          <a:xfrm>
            <a:off x="8165511" y="6360042"/>
            <a:ext cx="4087979" cy="400110"/>
          </a:xfrm>
          <a:prstGeom prst="rect">
            <a:avLst/>
          </a:prstGeom>
          <a:noFill/>
        </p:spPr>
        <p:txBody>
          <a:bodyPr wrap="none" rtlCol="0">
            <a:spAutoFit/>
          </a:bodyPr>
          <a:lstStyle/>
          <a:p>
            <a:r>
              <a:rPr lang="en-US" altLang="zh-CN" sz="2000">
                <a:latin typeface="Arial" panose="020B0604020202020204" pitchFamily="34" charset="0"/>
                <a:cs typeface="Arial" panose="020B0604020202020204" pitchFamily="34" charset="0"/>
              </a:rPr>
              <a:t>Animations made by </a:t>
            </a:r>
            <a:r>
              <a:rPr lang="en-US" altLang="zh-CN" sz="2000" i="1">
                <a:latin typeface="Arial" panose="020B0604020202020204" pitchFamily="34" charset="0"/>
                <a:cs typeface="Arial" panose="020B0604020202020204" pitchFamily="34" charset="0"/>
              </a:rPr>
              <a:t>Max Sandag </a:t>
            </a:r>
            <a:endParaRPr lang="zh-CN" altLang="en-US" sz="2800" i="1">
              <a:solidFill>
                <a:srgbClr val="7E9FE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48059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anim calcmode="lin" valueType="num">
                                      <p:cBhvr>
                                        <p:cTn id="8" dur="250" fill="hold"/>
                                        <p:tgtEl>
                                          <p:spTgt spid="6"/>
                                        </p:tgtEl>
                                        <p:attrNameLst>
                                          <p:attrName>ppt_x</p:attrName>
                                        </p:attrNameLst>
                                      </p:cBhvr>
                                      <p:tavLst>
                                        <p:tav tm="0">
                                          <p:val>
                                            <p:strVal val="#ppt_x"/>
                                          </p:val>
                                        </p:tav>
                                        <p:tav tm="100000">
                                          <p:val>
                                            <p:strVal val="#ppt_x"/>
                                          </p:val>
                                        </p:tav>
                                      </p:tavLst>
                                    </p:anim>
                                    <p:anim calcmode="lin" valueType="num">
                                      <p:cBhvr>
                                        <p:cTn id="9"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50"/>
                                        <p:tgtEl>
                                          <p:spTgt spid="10"/>
                                        </p:tgtEl>
                                      </p:cBhvr>
                                    </p:animEffect>
                                    <p:anim calcmode="lin" valueType="num">
                                      <p:cBhvr>
                                        <p:cTn id="15" dur="250" fill="hold"/>
                                        <p:tgtEl>
                                          <p:spTgt spid="10"/>
                                        </p:tgtEl>
                                        <p:attrNameLst>
                                          <p:attrName>ppt_x</p:attrName>
                                        </p:attrNameLst>
                                      </p:cBhvr>
                                      <p:tavLst>
                                        <p:tav tm="0">
                                          <p:val>
                                            <p:strVal val="#ppt_x"/>
                                          </p:val>
                                        </p:tav>
                                        <p:tav tm="100000">
                                          <p:val>
                                            <p:strVal val="#ppt_x"/>
                                          </p:val>
                                        </p:tav>
                                      </p:tavLst>
                                    </p:anim>
                                    <p:anim calcmode="lin" valueType="num">
                                      <p:cBhvr>
                                        <p:cTn id="16" dur="25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250"/>
                            </p:stCondLst>
                            <p:childTnLst>
                              <p:par>
                                <p:cTn id="18" presetID="42"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anim calcmode="lin" valueType="num">
                                      <p:cBhvr>
                                        <p:cTn id="21" dur="250" fill="hold"/>
                                        <p:tgtEl>
                                          <p:spTgt spid="8"/>
                                        </p:tgtEl>
                                        <p:attrNameLst>
                                          <p:attrName>ppt_x</p:attrName>
                                        </p:attrNameLst>
                                      </p:cBhvr>
                                      <p:tavLst>
                                        <p:tav tm="0">
                                          <p:val>
                                            <p:strVal val="#ppt_x"/>
                                          </p:val>
                                        </p:tav>
                                        <p:tav tm="100000">
                                          <p:val>
                                            <p:strVal val="#ppt_x"/>
                                          </p:val>
                                        </p:tav>
                                      </p:tavLst>
                                    </p:anim>
                                    <p:anim calcmode="lin" valueType="num">
                                      <p:cBhvr>
                                        <p:cTn id="22" dur="25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50"/>
                                        <p:tgtEl>
                                          <p:spTgt spid="9"/>
                                        </p:tgtEl>
                                      </p:cBhvr>
                                    </p:animEffect>
                                    <p:anim calcmode="lin" valueType="num">
                                      <p:cBhvr>
                                        <p:cTn id="27" dur="250" fill="hold"/>
                                        <p:tgtEl>
                                          <p:spTgt spid="9"/>
                                        </p:tgtEl>
                                        <p:attrNameLst>
                                          <p:attrName>ppt_x</p:attrName>
                                        </p:attrNameLst>
                                      </p:cBhvr>
                                      <p:tavLst>
                                        <p:tav tm="0">
                                          <p:val>
                                            <p:strVal val="#ppt_x"/>
                                          </p:val>
                                        </p:tav>
                                        <p:tav tm="100000">
                                          <p:val>
                                            <p:strVal val="#ppt_x"/>
                                          </p:val>
                                        </p:tav>
                                      </p:tavLst>
                                    </p:anim>
                                    <p:anim calcmode="lin" valueType="num">
                                      <p:cBhvr>
                                        <p:cTn id="28" dur="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descr="Graph Visualization">
            <a:extLst>
              <a:ext uri="{FF2B5EF4-FFF2-40B4-BE49-F238E27FC236}">
                <a16:creationId xmlns:a16="http://schemas.microsoft.com/office/drawing/2014/main" id="{EC66E1E0-9FAB-4591-A8A1-718F25DEFC73}"/>
              </a:ext>
            </a:extLst>
          </p:cNvPr>
          <p:cNvSpPr>
            <a:spLocks noGrp="1"/>
          </p:cNvSpPr>
          <p:nvPr>
            <p:ph type="title" idx="4294967295"/>
          </p:nvPr>
        </p:nvSpPr>
        <p:spPr bwMode="auto">
          <a:xfrm>
            <a:off x="332835" y="304757"/>
            <a:ext cx="11366500" cy="76742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Related Work</a:t>
            </a:r>
            <a:endParaRPr lang="zh-CN" altLang="zh-CN">
              <a:solidFill>
                <a:srgbClr val="C00000"/>
              </a:solidFill>
              <a:latin typeface="Arial" panose="020B0604020202020204" pitchFamily="34" charset="0"/>
              <a:cs typeface="Arial" panose="020B0604020202020204" pitchFamily="34" charset="0"/>
            </a:endParaRPr>
          </a:p>
        </p:txBody>
      </p:sp>
      <p:sp>
        <p:nvSpPr>
          <p:cNvPr id="3" name="Rectangle 1" descr="Introduction…">
            <a:extLst>
              <a:ext uri="{FF2B5EF4-FFF2-40B4-BE49-F238E27FC236}">
                <a16:creationId xmlns:a16="http://schemas.microsoft.com/office/drawing/2014/main" id="{E5FD1368-D154-EE7B-47B6-B8224068A782}"/>
              </a:ext>
            </a:extLst>
          </p:cNvPr>
          <p:cNvSpPr txBox="1">
            <a:spLocks/>
          </p:cNvSpPr>
          <p:nvPr/>
        </p:nvSpPr>
        <p:spPr bwMode="auto">
          <a:xfrm>
            <a:off x="433704" y="1206499"/>
            <a:ext cx="7995253" cy="497291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54426" tIns="54426" rIns="54426" bIns="5442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rgbClr val="BE0204"/>
              </a:buClr>
              <a:buFontTx/>
              <a:buChar char="•"/>
            </a:pPr>
            <a:r>
              <a:rPr lang="en-US" altLang="zh-CN">
                <a:solidFill>
                  <a:srgbClr val="260808"/>
                </a:solidFill>
                <a:latin typeface="Arial" panose="020B0604020202020204" pitchFamily="34" charset="0"/>
                <a:cs typeface="Arial" panose="020B0604020202020204" pitchFamily="34" charset="0"/>
              </a:rPr>
              <a:t>Slice and Dice</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Squarified</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Approximation</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Pivot by middle/split/split size</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Strip</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Spiral</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Hilbert / Moore</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Local Moves</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GIT</a:t>
            </a:r>
            <a:endParaRPr lang="zh-CN" altLang="zh-CN">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8E0C8CE9-2711-0F1E-FCA6-027E29223572}"/>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EC0364-EED2-479F-9FC0-3C637C2ED495}" type="slidenum">
              <a:rPr lang="zh-CN" altLang="zh-CN" smtClean="0"/>
              <a:pPr/>
              <a:t>7</a:t>
            </a:fld>
            <a:endParaRPr lang="zh-CN" altLang="zh-CN"/>
          </a:p>
        </p:txBody>
      </p:sp>
    </p:spTree>
    <p:extLst>
      <p:ext uri="{BB962C8B-B14F-4D97-AF65-F5344CB8AC3E}">
        <p14:creationId xmlns:p14="http://schemas.microsoft.com/office/powerpoint/2010/main" val="252172059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descr="Graph Visualization">
            <a:extLst>
              <a:ext uri="{FF2B5EF4-FFF2-40B4-BE49-F238E27FC236}">
                <a16:creationId xmlns:a16="http://schemas.microsoft.com/office/drawing/2014/main" id="{EC66E1E0-9FAB-4591-A8A1-718F25DEFC73}"/>
              </a:ext>
            </a:extLst>
          </p:cNvPr>
          <p:cNvSpPr>
            <a:spLocks noGrp="1"/>
          </p:cNvSpPr>
          <p:nvPr>
            <p:ph type="title" idx="4294967295"/>
          </p:nvPr>
        </p:nvSpPr>
        <p:spPr bwMode="auto">
          <a:xfrm>
            <a:off x="332835" y="304757"/>
            <a:ext cx="11366500" cy="76742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Related Work</a:t>
            </a:r>
            <a:endParaRPr lang="zh-CN" altLang="zh-CN">
              <a:solidFill>
                <a:srgbClr val="C00000"/>
              </a:solidFill>
              <a:latin typeface="Arial" panose="020B0604020202020204" pitchFamily="34" charset="0"/>
              <a:cs typeface="Arial" panose="020B0604020202020204" pitchFamily="34" charset="0"/>
            </a:endParaRPr>
          </a:p>
        </p:txBody>
      </p:sp>
      <p:sp>
        <p:nvSpPr>
          <p:cNvPr id="3" name="Rectangle 1" descr="Introduction…">
            <a:extLst>
              <a:ext uri="{FF2B5EF4-FFF2-40B4-BE49-F238E27FC236}">
                <a16:creationId xmlns:a16="http://schemas.microsoft.com/office/drawing/2014/main" id="{E5FD1368-D154-EE7B-47B6-B8224068A782}"/>
              </a:ext>
            </a:extLst>
          </p:cNvPr>
          <p:cNvSpPr txBox="1">
            <a:spLocks/>
          </p:cNvSpPr>
          <p:nvPr/>
        </p:nvSpPr>
        <p:spPr bwMode="auto">
          <a:xfrm>
            <a:off x="433704" y="1206499"/>
            <a:ext cx="7995253" cy="497291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54426" tIns="54426" rIns="54426" bIns="5442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rgbClr val="BE0204"/>
              </a:buClr>
              <a:buFontTx/>
              <a:buChar char="•"/>
            </a:pPr>
            <a:r>
              <a:rPr lang="en-US" altLang="zh-CN">
                <a:solidFill>
                  <a:srgbClr val="7E9FE3"/>
                </a:solidFill>
                <a:latin typeface="Arial" panose="020B0604020202020204" pitchFamily="34" charset="0"/>
                <a:cs typeface="Arial" panose="020B0604020202020204" pitchFamily="34" charset="0"/>
              </a:rPr>
              <a:t>Slice and Dice</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Squarified</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Approximation</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Pivot by middle/split/split size</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Strip</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Spiral</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Hilbert / Moore</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Local Moves</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GIT</a:t>
            </a:r>
            <a:endParaRPr lang="zh-CN" altLang="zh-CN">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C33E03B3-BC1B-67B3-0993-E03BE6BD2F44}"/>
              </a:ext>
            </a:extLst>
          </p:cNvPr>
          <p:cNvPicPr>
            <a:picLocks noChangeAspect="1"/>
          </p:cNvPicPr>
          <p:nvPr/>
        </p:nvPicPr>
        <p:blipFill>
          <a:blip r:embed="rId3"/>
          <a:stretch>
            <a:fillRect/>
          </a:stretch>
        </p:blipFill>
        <p:spPr>
          <a:xfrm>
            <a:off x="6441818" y="2450707"/>
            <a:ext cx="4665736" cy="3863029"/>
          </a:xfrm>
          <a:prstGeom prst="rect">
            <a:avLst/>
          </a:prstGeom>
        </p:spPr>
      </p:pic>
      <p:sp>
        <p:nvSpPr>
          <p:cNvPr id="5" name="文本框 4">
            <a:extLst>
              <a:ext uri="{FF2B5EF4-FFF2-40B4-BE49-F238E27FC236}">
                <a16:creationId xmlns:a16="http://schemas.microsoft.com/office/drawing/2014/main" id="{711FDCE7-79A4-540B-BDB3-EC307BCFD357}"/>
              </a:ext>
            </a:extLst>
          </p:cNvPr>
          <p:cNvSpPr txBox="1"/>
          <p:nvPr/>
        </p:nvSpPr>
        <p:spPr>
          <a:xfrm>
            <a:off x="6441818" y="2081375"/>
            <a:ext cx="3454792" cy="369332"/>
          </a:xfrm>
          <a:prstGeom prst="rect">
            <a:avLst/>
          </a:prstGeom>
          <a:noFill/>
        </p:spPr>
        <p:txBody>
          <a:bodyPr wrap="none" rtlCol="0">
            <a:spAutoFit/>
          </a:bodyPr>
          <a:lstStyle/>
          <a:p>
            <a:r>
              <a:rPr lang="en-US" altLang="zh-CN">
                <a:latin typeface="Arial" panose="020B0604020202020204" pitchFamily="34" charset="0"/>
                <a:cs typeface="Arial" panose="020B0604020202020204" pitchFamily="34" charset="0"/>
              </a:rPr>
              <a:t>Example made by </a:t>
            </a:r>
            <a:r>
              <a:rPr lang="en-US" altLang="zh-CN" i="1">
                <a:latin typeface="Arial" panose="020B0604020202020204" pitchFamily="34" charset="0"/>
                <a:cs typeface="Arial" panose="020B0604020202020204" pitchFamily="34" charset="0"/>
              </a:rPr>
              <a:t>Max Sondag </a:t>
            </a:r>
            <a:endParaRPr lang="zh-CN" altLang="en-US" i="1">
              <a:latin typeface="Arial" panose="020B0604020202020204" pitchFamily="34" charset="0"/>
              <a:cs typeface="Arial" panose="020B0604020202020204" pitchFamily="34" charset="0"/>
            </a:endParaRPr>
          </a:p>
        </p:txBody>
      </p:sp>
      <p:sp>
        <p:nvSpPr>
          <p:cNvPr id="7" name="灯片编号占位符 3">
            <a:extLst>
              <a:ext uri="{FF2B5EF4-FFF2-40B4-BE49-F238E27FC236}">
                <a16:creationId xmlns:a16="http://schemas.microsoft.com/office/drawing/2014/main" id="{2EFDE744-6EE3-EC3C-E590-151A5F59E71E}"/>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EC0364-EED2-479F-9FC0-3C637C2ED495}" type="slidenum">
              <a:rPr lang="zh-CN" altLang="zh-CN" smtClean="0"/>
              <a:pPr/>
              <a:t>8</a:t>
            </a:fld>
            <a:endParaRPr lang="zh-CN" altLang="zh-CN"/>
          </a:p>
        </p:txBody>
      </p:sp>
    </p:spTree>
    <p:extLst>
      <p:ext uri="{BB962C8B-B14F-4D97-AF65-F5344CB8AC3E}">
        <p14:creationId xmlns:p14="http://schemas.microsoft.com/office/powerpoint/2010/main" val="32512640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descr="Graph Visualization">
            <a:extLst>
              <a:ext uri="{FF2B5EF4-FFF2-40B4-BE49-F238E27FC236}">
                <a16:creationId xmlns:a16="http://schemas.microsoft.com/office/drawing/2014/main" id="{EC66E1E0-9FAB-4591-A8A1-718F25DEFC73}"/>
              </a:ext>
            </a:extLst>
          </p:cNvPr>
          <p:cNvSpPr>
            <a:spLocks noGrp="1"/>
          </p:cNvSpPr>
          <p:nvPr>
            <p:ph type="title" idx="4294967295"/>
          </p:nvPr>
        </p:nvSpPr>
        <p:spPr bwMode="auto">
          <a:xfrm>
            <a:off x="332835" y="304757"/>
            <a:ext cx="11366500" cy="76742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38099" tIns="38099" rIns="38099" bIns="38099" rtlCol="0" anchor="b">
            <a:normAutofit/>
          </a:bodyPr>
          <a:lstStyle/>
          <a:p>
            <a:r>
              <a:rPr lang="en-US" altLang="zh-CN">
                <a:solidFill>
                  <a:srgbClr val="C00000"/>
                </a:solidFill>
                <a:latin typeface="Arial" panose="020B0604020202020204" pitchFamily="34" charset="0"/>
                <a:cs typeface="Arial" panose="020B0604020202020204" pitchFamily="34" charset="0"/>
              </a:rPr>
              <a:t>Related Work</a:t>
            </a:r>
            <a:endParaRPr lang="zh-CN" altLang="zh-CN">
              <a:solidFill>
                <a:srgbClr val="C00000"/>
              </a:solidFill>
              <a:latin typeface="Arial" panose="020B0604020202020204" pitchFamily="34" charset="0"/>
              <a:cs typeface="Arial" panose="020B0604020202020204" pitchFamily="34" charset="0"/>
            </a:endParaRPr>
          </a:p>
        </p:txBody>
      </p:sp>
      <p:sp>
        <p:nvSpPr>
          <p:cNvPr id="3" name="Rectangle 1" descr="Introduction…">
            <a:extLst>
              <a:ext uri="{FF2B5EF4-FFF2-40B4-BE49-F238E27FC236}">
                <a16:creationId xmlns:a16="http://schemas.microsoft.com/office/drawing/2014/main" id="{E5FD1368-D154-EE7B-47B6-B8224068A782}"/>
              </a:ext>
            </a:extLst>
          </p:cNvPr>
          <p:cNvSpPr txBox="1">
            <a:spLocks/>
          </p:cNvSpPr>
          <p:nvPr/>
        </p:nvSpPr>
        <p:spPr bwMode="auto">
          <a:xfrm>
            <a:off x="433704" y="1206499"/>
            <a:ext cx="7995253" cy="497291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54426" tIns="54426" rIns="54426" bIns="5442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Slice and Dice</a:t>
            </a:r>
          </a:p>
          <a:p>
            <a:pPr>
              <a:lnSpc>
                <a:spcPct val="100000"/>
              </a:lnSpc>
              <a:spcBef>
                <a:spcPts val="600"/>
              </a:spcBef>
              <a:buClr>
                <a:srgbClr val="BE0204"/>
              </a:buClr>
              <a:buFontTx/>
              <a:buChar char="•"/>
            </a:pPr>
            <a:r>
              <a:rPr lang="en-US" altLang="zh-CN">
                <a:solidFill>
                  <a:srgbClr val="7E9FE3"/>
                </a:solidFill>
                <a:latin typeface="Arial" panose="020B0604020202020204" pitchFamily="34" charset="0"/>
                <a:cs typeface="Arial" panose="020B0604020202020204" pitchFamily="34" charset="0"/>
              </a:rPr>
              <a:t>Squarified</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Approximation</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Pivot by middle/split/split size</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Strip</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Spiral</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Hilbert / Moore</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Local Moves</a:t>
            </a:r>
          </a:p>
          <a:p>
            <a:pPr>
              <a:lnSpc>
                <a:spcPct val="100000"/>
              </a:lnSpc>
              <a:spcBef>
                <a:spcPts val="600"/>
              </a:spcBef>
              <a:buClr>
                <a:srgbClr val="BE0204"/>
              </a:buClr>
              <a:buFontTx/>
              <a:buChar char="•"/>
            </a:pPr>
            <a:r>
              <a:rPr lang="en-US" altLang="zh-CN">
                <a:latin typeface="Arial" panose="020B0604020202020204" pitchFamily="34" charset="0"/>
                <a:cs typeface="Arial" panose="020B0604020202020204" pitchFamily="34" charset="0"/>
              </a:rPr>
              <a:t>GIT</a:t>
            </a:r>
            <a:endParaRPr lang="zh-CN" altLang="zh-CN">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711FDCE7-79A4-540B-BDB3-EC307BCFD357}"/>
              </a:ext>
            </a:extLst>
          </p:cNvPr>
          <p:cNvSpPr txBox="1"/>
          <p:nvPr/>
        </p:nvSpPr>
        <p:spPr>
          <a:xfrm>
            <a:off x="6441818" y="2081375"/>
            <a:ext cx="3454792" cy="369332"/>
          </a:xfrm>
          <a:prstGeom prst="rect">
            <a:avLst/>
          </a:prstGeom>
          <a:noFill/>
        </p:spPr>
        <p:txBody>
          <a:bodyPr wrap="none" rtlCol="0">
            <a:spAutoFit/>
          </a:bodyPr>
          <a:lstStyle/>
          <a:p>
            <a:r>
              <a:rPr lang="en-US" altLang="zh-CN">
                <a:latin typeface="Arial" panose="020B0604020202020204" pitchFamily="34" charset="0"/>
                <a:cs typeface="Arial" panose="020B0604020202020204" pitchFamily="34" charset="0"/>
              </a:rPr>
              <a:t>Example made by </a:t>
            </a:r>
            <a:r>
              <a:rPr lang="en-US" altLang="zh-CN" i="1">
                <a:latin typeface="Arial" panose="020B0604020202020204" pitchFamily="34" charset="0"/>
                <a:cs typeface="Arial" panose="020B0604020202020204" pitchFamily="34" charset="0"/>
              </a:rPr>
              <a:t>Max Sondag </a:t>
            </a:r>
            <a:endParaRPr lang="zh-CN" altLang="en-US" i="1">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791D3A35-5F06-1DEF-919D-136D98A70BAA}"/>
              </a:ext>
            </a:extLst>
          </p:cNvPr>
          <p:cNvPicPr>
            <a:picLocks noChangeAspect="1"/>
          </p:cNvPicPr>
          <p:nvPr/>
        </p:nvPicPr>
        <p:blipFill>
          <a:blip r:embed="rId3"/>
          <a:stretch>
            <a:fillRect/>
          </a:stretch>
        </p:blipFill>
        <p:spPr>
          <a:xfrm>
            <a:off x="6441818" y="2415813"/>
            <a:ext cx="4533257" cy="3905961"/>
          </a:xfrm>
          <a:prstGeom prst="rect">
            <a:avLst/>
          </a:prstGeom>
        </p:spPr>
      </p:pic>
      <p:sp>
        <p:nvSpPr>
          <p:cNvPr id="10" name="灯片编号占位符 3">
            <a:extLst>
              <a:ext uri="{FF2B5EF4-FFF2-40B4-BE49-F238E27FC236}">
                <a16:creationId xmlns:a16="http://schemas.microsoft.com/office/drawing/2014/main" id="{57C1F1E6-6483-D7B9-3A05-FDC72760972D}"/>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EC0364-EED2-479F-9FC0-3C637C2ED495}" type="slidenum">
              <a:rPr lang="zh-CN" altLang="zh-CN" smtClean="0"/>
              <a:pPr/>
              <a:t>9</a:t>
            </a:fld>
            <a:endParaRPr lang="zh-CN" altLang="zh-CN"/>
          </a:p>
        </p:txBody>
      </p:sp>
    </p:spTree>
    <p:extLst>
      <p:ext uri="{BB962C8B-B14F-4D97-AF65-F5344CB8AC3E}">
        <p14:creationId xmlns:p14="http://schemas.microsoft.com/office/powerpoint/2010/main" val="3208274806"/>
      </p:ext>
    </p:extLst>
  </p:cSld>
  <p:clrMapOvr>
    <a:masterClrMapping/>
  </p:clrMapOvr>
  <p:transition spd="med"/>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2459</TotalTime>
  <Words>3144</Words>
  <Application>Microsoft Office PowerPoint</Application>
  <PresentationFormat>宽屏</PresentationFormat>
  <Paragraphs>455</Paragraphs>
  <Slides>42</Slides>
  <Notes>42</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42</vt:i4>
      </vt:variant>
    </vt:vector>
  </HeadingPairs>
  <TitlesOfParts>
    <vt:vector size="51" baseType="lpstr">
      <vt:lpstr>Arial Regular</vt:lpstr>
      <vt:lpstr>Helvetica Neue</vt:lpstr>
      <vt:lpstr>等线</vt:lpstr>
      <vt:lpstr>等线 Light</vt:lpstr>
      <vt:lpstr>华文楷体</vt:lpstr>
      <vt:lpstr>Arial</vt:lpstr>
      <vt:lpstr>Fira Sans</vt:lpstr>
      <vt:lpstr>Times</vt:lpstr>
      <vt:lpstr>Office 主题​​</vt:lpstr>
      <vt:lpstr>PowerPoint 演示文稿</vt:lpstr>
      <vt:lpstr>Outline</vt:lpstr>
      <vt:lpstr>Treemap ——          Classic and Popular!</vt:lpstr>
      <vt:lpstr>Treemapping Hierarchies</vt:lpstr>
      <vt:lpstr>Visual Quality</vt:lpstr>
      <vt:lpstr>Stability</vt:lpstr>
      <vt:lpstr>Related Work</vt:lpstr>
      <vt:lpstr>Related Work</vt:lpstr>
      <vt:lpstr>Related Work</vt:lpstr>
      <vt:lpstr>Related Work</vt:lpstr>
      <vt:lpstr>Related Work</vt:lpstr>
      <vt:lpstr>Related Work</vt:lpstr>
      <vt:lpstr>Design Goals</vt:lpstr>
      <vt:lpstr>Key Challenges</vt:lpstr>
      <vt:lpstr>Outline</vt:lpstr>
      <vt:lpstr>Overview: A pipeline of our approach</vt:lpstr>
      <vt:lpstr>Overview: A pipeline of our approach</vt:lpstr>
      <vt:lpstr>Outline</vt:lpstr>
      <vt:lpstr>How to choose?</vt:lpstr>
      <vt:lpstr>Pairing Cost</vt:lpstr>
      <vt:lpstr>Hierarchical Pairing</vt:lpstr>
      <vt:lpstr>Multi-level Treemaps</vt:lpstr>
      <vt:lpstr>Outline</vt:lpstr>
      <vt:lpstr>Interactive Treemap Generation</vt:lpstr>
      <vt:lpstr>Interactive Treemap Generation</vt:lpstr>
      <vt:lpstr>Interactive Treemap Generation</vt:lpstr>
      <vt:lpstr>Outline</vt:lpstr>
      <vt:lpstr>Customizing Global Layout Tree</vt:lpstr>
      <vt:lpstr>Customizing Global Layout Tree</vt:lpstr>
      <vt:lpstr>Outline</vt:lpstr>
      <vt:lpstr>Dataset Classifications &amp; Measures</vt:lpstr>
      <vt:lpstr>Dataset Classifications &amp; Measures</vt:lpstr>
      <vt:lpstr>Outline</vt:lpstr>
      <vt:lpstr>Visual Quality &amp; Short-term stability</vt:lpstr>
      <vt:lpstr>Visual Quality &amp; Short-term stability</vt:lpstr>
      <vt:lpstr>Long-term stability</vt:lpstr>
      <vt:lpstr>Case study</vt:lpstr>
      <vt:lpstr>Running Time</vt:lpstr>
      <vt:lpstr>Outline</vt:lpstr>
      <vt:lpstr>Conclusion</vt:lpstr>
      <vt:lpstr>Future Work</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Han Chang</dc:creator>
  <cp:lastModifiedBy>Han Chang</cp:lastModifiedBy>
  <cp:revision>34</cp:revision>
  <dcterms:created xsi:type="dcterms:W3CDTF">2022-07-21T17:52:33Z</dcterms:created>
  <dcterms:modified xsi:type="dcterms:W3CDTF">2022-09-03T22:42:53Z</dcterms:modified>
</cp:coreProperties>
</file>